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7" r:id="rId2"/>
    <p:sldId id="261" r:id="rId3"/>
    <p:sldId id="265" r:id="rId4"/>
    <p:sldId id="264" r:id="rId5"/>
    <p:sldId id="256" r:id="rId6"/>
    <p:sldId id="266" r:id="rId7"/>
    <p:sldId id="274" r:id="rId8"/>
    <p:sldId id="267" r:id="rId9"/>
    <p:sldId id="268" r:id="rId10"/>
    <p:sldId id="269" r:id="rId11"/>
    <p:sldId id="270" r:id="rId12"/>
    <p:sldId id="271" r:id="rId13"/>
    <p:sldId id="272" r:id="rId14"/>
    <p:sldId id="27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7"/>
    <p:restoredTop sz="94747"/>
  </p:normalViewPr>
  <p:slideViewPr>
    <p:cSldViewPr snapToGrid="0" snapToObjects="1">
      <p:cViewPr varScale="1">
        <p:scale>
          <a:sx n="168" d="100"/>
          <a:sy n="168" d="100"/>
        </p:scale>
        <p:origin x="440" y="-9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BE7B98-2E3B-A340-B51B-0F422595ACB1}" type="datetimeFigureOut">
              <a:rPr lang="en-US" smtClean="0"/>
              <a:t>9/5/18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38553-B670-5040-A026-ADA440228C89}" type="slidenum">
              <a:rPr lang="en-US" smtClean="0"/>
              <a:t>‹#›</a:t>
            </a:fld>
            <a:endParaRPr lang="en-US" dirty="0"/>
          </a:p>
        </p:txBody>
      </p:sp>
    </p:spTree>
    <p:extLst>
      <p:ext uri="{BB962C8B-B14F-4D97-AF65-F5344CB8AC3E}">
        <p14:creationId xmlns:p14="http://schemas.microsoft.com/office/powerpoint/2010/main" val="15973404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4068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11</a:t>
            </a:fld>
            <a:endParaRPr lang="en-US" dirty="0"/>
          </a:p>
        </p:txBody>
      </p:sp>
    </p:spTree>
    <p:extLst>
      <p:ext uri="{BB962C8B-B14F-4D97-AF65-F5344CB8AC3E}">
        <p14:creationId xmlns:p14="http://schemas.microsoft.com/office/powerpoint/2010/main" val="2397415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12</a:t>
            </a:fld>
            <a:endParaRPr lang="en-US" dirty="0"/>
          </a:p>
        </p:txBody>
      </p:sp>
    </p:spTree>
    <p:extLst>
      <p:ext uri="{BB962C8B-B14F-4D97-AF65-F5344CB8AC3E}">
        <p14:creationId xmlns:p14="http://schemas.microsoft.com/office/powerpoint/2010/main" val="1054699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13</a:t>
            </a:fld>
            <a:endParaRPr lang="en-US" dirty="0"/>
          </a:p>
        </p:txBody>
      </p:sp>
    </p:spTree>
    <p:extLst>
      <p:ext uri="{BB962C8B-B14F-4D97-AF65-F5344CB8AC3E}">
        <p14:creationId xmlns:p14="http://schemas.microsoft.com/office/powerpoint/2010/main" val="3114095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14</a:t>
            </a:fld>
            <a:endParaRPr lang="en-US" dirty="0"/>
          </a:p>
        </p:txBody>
      </p:sp>
    </p:spTree>
    <p:extLst>
      <p:ext uri="{BB962C8B-B14F-4D97-AF65-F5344CB8AC3E}">
        <p14:creationId xmlns:p14="http://schemas.microsoft.com/office/powerpoint/2010/main" val="4058082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 introduce the unfolding of the slide presentation, where </a:t>
            </a:r>
            <a:r>
              <a:rPr lang="en-US" b="1" dirty="0"/>
              <a:t>Radical Matter </a:t>
            </a:r>
            <a:r>
              <a:rPr lang="en-US" dirty="0"/>
              <a:t>will be explored according to the categories outlined. The first two slides following this initial cover slide situate the myriad / swirling flows and interests; the following slide ‘</a:t>
            </a:r>
            <a:r>
              <a:rPr lang="en-US" dirty="0" err="1"/>
              <a:t>contextualises</a:t>
            </a:r>
            <a:r>
              <a:rPr lang="en-US" dirty="0"/>
              <a:t>’ the research question. The rest follow the platform given (eg topics/ findings; outputs, beneficiaries; achieved and anticipated impacts; Accelerating and research impacts; evidencing research impact; support needed to deliver.</a:t>
            </a:r>
          </a:p>
        </p:txBody>
      </p:sp>
      <p:sp>
        <p:nvSpPr>
          <p:cNvPr id="4" name="Slide Number Placeholder 3"/>
          <p:cNvSpPr>
            <a:spLocks noGrp="1"/>
          </p:cNvSpPr>
          <p:nvPr>
            <p:ph type="sldNum" sz="quarter" idx="10"/>
          </p:nvPr>
        </p:nvSpPr>
        <p:spPr/>
        <p:txBody>
          <a:bodyPr/>
          <a:lstStyle/>
          <a:p>
            <a:fld id="{3EF38553-B670-5040-A026-ADA440228C89}" type="slidenum">
              <a:rPr lang="en-US" smtClean="0"/>
              <a:t>2</a:t>
            </a:fld>
            <a:endParaRPr lang="en-US" dirty="0"/>
          </a:p>
        </p:txBody>
      </p:sp>
    </p:spTree>
    <p:extLst>
      <p:ext uri="{BB962C8B-B14F-4D97-AF65-F5344CB8AC3E}">
        <p14:creationId xmlns:p14="http://schemas.microsoft.com/office/powerpoint/2010/main" val="351353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u="none" dirty="0"/>
              <a:t>Explain during this slide that this is  a 21</a:t>
            </a:r>
            <a:r>
              <a:rPr lang="en-US" sz="800" u="none" baseline="30000" dirty="0"/>
              <a:t>st </a:t>
            </a:r>
            <a:r>
              <a:rPr lang="en-US" sz="800" u="none" dirty="0"/>
              <a:t>C  Enlightenment in the manner of the proposition set in motion by a German newspaper request in 1789 asking its readers to name the ‘new’ time period (with its shift in economic power, the rise of merchant capitalism, industrialization, etc).  Amongst the respondents, Immanuel Kant, who named the period: The Enlightenment (with its emphasis on the rise of the individual, the separation of Church and State, the rule of Reason as linked with the works of Euclidian geometry, the Copernican revolution, the Renaissance, and Newtonian physics. It also set out a retrieval of categories called ‘faculties’ or ‘disciplines’ and fully embraced </a:t>
            </a:r>
            <a:r>
              <a:rPr lang="en-US" sz="800" u="none" dirty="0" err="1"/>
              <a:t>Vico’s</a:t>
            </a:r>
            <a:r>
              <a:rPr lang="en-US" sz="800" u="none" dirty="0"/>
              <a:t>  Nuovo </a:t>
            </a:r>
            <a:r>
              <a:rPr lang="en-US" sz="800" u="none" dirty="0" err="1"/>
              <a:t>Scienza</a:t>
            </a:r>
            <a:r>
              <a:rPr lang="en-US" sz="800" u="none" dirty="0"/>
              <a:t> (new science/knowledge</a:t>
            </a:r>
            <a:endParaRPr lang="en-US" sz="800" dirty="0"/>
          </a:p>
        </p:txBody>
      </p:sp>
      <p:sp>
        <p:nvSpPr>
          <p:cNvPr id="4" name="Slide Number Placeholder 3"/>
          <p:cNvSpPr>
            <a:spLocks noGrp="1"/>
          </p:cNvSpPr>
          <p:nvPr>
            <p:ph type="sldNum" sz="quarter" idx="10"/>
          </p:nvPr>
        </p:nvSpPr>
        <p:spPr/>
        <p:txBody>
          <a:bodyPr/>
          <a:lstStyle/>
          <a:p>
            <a:fld id="{3EF38553-B670-5040-A026-ADA440228C89}" type="slidenum">
              <a:rPr lang="en-US" smtClean="0"/>
              <a:t>4</a:t>
            </a:fld>
            <a:endParaRPr lang="en-US" dirty="0"/>
          </a:p>
        </p:txBody>
      </p:sp>
    </p:spTree>
    <p:extLst>
      <p:ext uri="{BB962C8B-B14F-4D97-AF65-F5344CB8AC3E}">
        <p14:creationId xmlns:p14="http://schemas.microsoft.com/office/powerpoint/2010/main" val="2369968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5</a:t>
            </a:fld>
            <a:endParaRPr lang="en-US" dirty="0"/>
          </a:p>
        </p:txBody>
      </p:sp>
    </p:spTree>
    <p:extLst>
      <p:ext uri="{BB962C8B-B14F-4D97-AF65-F5344CB8AC3E}">
        <p14:creationId xmlns:p14="http://schemas.microsoft.com/office/powerpoint/2010/main" val="1128023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6</a:t>
            </a:fld>
            <a:endParaRPr lang="en-US" dirty="0"/>
          </a:p>
        </p:txBody>
      </p:sp>
    </p:spTree>
    <p:extLst>
      <p:ext uri="{BB962C8B-B14F-4D97-AF65-F5344CB8AC3E}">
        <p14:creationId xmlns:p14="http://schemas.microsoft.com/office/powerpoint/2010/main" val="2807360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7</a:t>
            </a:fld>
            <a:endParaRPr lang="en-US" dirty="0"/>
          </a:p>
        </p:txBody>
      </p:sp>
    </p:spTree>
    <p:extLst>
      <p:ext uri="{BB962C8B-B14F-4D97-AF65-F5344CB8AC3E}">
        <p14:creationId xmlns:p14="http://schemas.microsoft.com/office/powerpoint/2010/main" val="2694933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8</a:t>
            </a:fld>
            <a:endParaRPr lang="en-US" dirty="0"/>
          </a:p>
        </p:txBody>
      </p:sp>
    </p:spTree>
    <p:extLst>
      <p:ext uri="{BB962C8B-B14F-4D97-AF65-F5344CB8AC3E}">
        <p14:creationId xmlns:p14="http://schemas.microsoft.com/office/powerpoint/2010/main" val="549513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9</a:t>
            </a:fld>
            <a:endParaRPr lang="en-US" dirty="0"/>
          </a:p>
        </p:txBody>
      </p:sp>
    </p:spTree>
    <p:extLst>
      <p:ext uri="{BB962C8B-B14F-4D97-AF65-F5344CB8AC3E}">
        <p14:creationId xmlns:p14="http://schemas.microsoft.com/office/powerpoint/2010/main" val="2012974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Kant to Kierkegaard</a:t>
            </a:r>
          </a:p>
          <a:p>
            <a:endParaRPr lang="en-US" dirty="0"/>
          </a:p>
        </p:txBody>
      </p:sp>
      <p:sp>
        <p:nvSpPr>
          <p:cNvPr id="4" name="Slide Number Placeholder 3"/>
          <p:cNvSpPr>
            <a:spLocks noGrp="1"/>
          </p:cNvSpPr>
          <p:nvPr>
            <p:ph type="sldNum" sz="quarter" idx="10"/>
          </p:nvPr>
        </p:nvSpPr>
        <p:spPr/>
        <p:txBody>
          <a:bodyPr/>
          <a:lstStyle/>
          <a:p>
            <a:fld id="{3EF38553-B670-5040-A026-ADA440228C89}" type="slidenum">
              <a:rPr lang="en-US" smtClean="0"/>
              <a:t>10</a:t>
            </a:fld>
            <a:endParaRPr lang="en-US" dirty="0"/>
          </a:p>
        </p:txBody>
      </p:sp>
    </p:spTree>
    <p:extLst>
      <p:ext uri="{BB962C8B-B14F-4D97-AF65-F5344CB8AC3E}">
        <p14:creationId xmlns:p14="http://schemas.microsoft.com/office/powerpoint/2010/main" val="589397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3658EE5-13FD-FD4E-AC8B-D7346DE30EB7}" type="datetimeFigureOut">
              <a:rPr lang="en-US" smtClean="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3658EE5-13FD-FD4E-AC8B-D7346DE30EB7}" type="datetimeFigureOut">
              <a:rPr lang="en-US" smtClean="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3658EE5-13FD-FD4E-AC8B-D7346DE30EB7}" type="datetimeFigureOut">
              <a:rPr lang="en-US" smtClean="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3658EE5-13FD-FD4E-AC8B-D7346DE30EB7}" type="datetimeFigureOut">
              <a:rPr lang="en-US" smtClean="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3658EE5-13FD-FD4E-AC8B-D7346DE30EB7}" type="datetimeFigureOut">
              <a:rPr lang="en-US" smtClean="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3658EE5-13FD-FD4E-AC8B-D7346DE30EB7}" type="datetimeFigureOut">
              <a:rPr lang="en-US" smtClean="0"/>
              <a:t>9/5/18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3658EE5-13FD-FD4E-AC8B-D7346DE30EB7}" type="datetimeFigureOut">
              <a:rPr lang="en-US" smtClean="0"/>
              <a:t>9/5/18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3658EE5-13FD-FD4E-AC8B-D7346DE30EB7}" type="datetimeFigureOut">
              <a:rPr lang="en-US" smtClean="0"/>
              <a:t>9/5/18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658EE5-13FD-FD4E-AC8B-D7346DE30EB7}" type="datetimeFigureOut">
              <a:rPr lang="en-US" smtClean="0"/>
              <a:t>9/5/18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3658EE5-13FD-FD4E-AC8B-D7346DE30EB7}" type="datetimeFigureOut">
              <a:rPr lang="en-US" smtClean="0"/>
              <a:t>9/5/18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3658EE5-13FD-FD4E-AC8B-D7346DE30EB7}" type="datetimeFigureOut">
              <a:rPr lang="en-US" smtClean="0"/>
              <a:t>9/5/18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816C8-7605-8247-86ED-188F31CC49F3}"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58EE5-13FD-FD4E-AC8B-D7346DE30EB7}" type="datetimeFigureOut">
              <a:rPr lang="en-US" smtClean="0"/>
              <a:t>9/5/18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816C8-7605-8247-86ED-188F31CC49F3}"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dx.doi.org/10.3366/dls.2016.0224"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www.sarn.ch/activities-2/2017/to-say-i-prefer-not-to-and-continue-working/" TargetMode="External"/><Relationship Id="rId3" Type="http://schemas.openxmlformats.org/officeDocument/2006/relationships/hyperlink" Target="http://www.spikeisland.org.uk/events/talks/discussion-art-and-its-materials-march-2018/" TargetMode="External"/><Relationship Id="rId7" Type="http://schemas.openxmlformats.org/officeDocument/2006/relationships/hyperlink" Target="https://www.birmingham.ac.uk/schools/liberal-arts-and-sciences/events/2017/golding-johnny.asp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www.theocculture.net/tspecv/" TargetMode="External"/><Relationship Id="rId5" Type="http://schemas.openxmlformats.org/officeDocument/2006/relationships/hyperlink" Target="http://www.hkw.de/en/programm/projekte/2017/1948/1948_start.php" TargetMode="External"/><Relationship Id="rId4" Type="http://schemas.openxmlformats.org/officeDocument/2006/relationships/hyperlink" Target="http://www.collegeart.org/programs/conference/" TargetMode="External"/><Relationship Id="rId9" Type="http://schemas.openxmlformats.org/officeDocument/2006/relationships/hyperlink" Target="https://macbirmingham.co.uk/event/lessons-in-physics-conferenc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23735" y="526652"/>
            <a:ext cx="6024563" cy="1703784"/>
          </a:xfrm>
        </p:spPr>
        <p:txBody>
          <a:bodyPr>
            <a:normAutofit/>
          </a:bodyPr>
          <a:lstStyle/>
          <a:p>
            <a:r>
              <a:rPr lang="en-GB" dirty="0">
                <a:solidFill>
                  <a:srgbClr val="FF0000"/>
                </a:solidFill>
              </a:rPr>
              <a:t>R</a:t>
            </a:r>
            <a:r>
              <a:rPr lang="en-GB" dirty="0">
                <a:solidFill>
                  <a:srgbClr val="0000FF"/>
                </a:solidFill>
              </a:rPr>
              <a:t>ADICAL  </a:t>
            </a:r>
            <a:r>
              <a:rPr lang="en-GB" sz="4800" dirty="0">
                <a:solidFill>
                  <a:srgbClr val="0000FF"/>
                </a:solidFill>
              </a:rPr>
              <a:t>MATTER</a:t>
            </a:r>
            <a:br>
              <a:rPr lang="en-US" dirty="0">
                <a:latin typeface="Calvert 107" panose="02080503040405020204" pitchFamily="18" charset="0"/>
              </a:rPr>
            </a:br>
            <a:endParaRPr lang="en-US" dirty="0">
              <a:latin typeface="Calvert 107" panose="02080503040405020204" pitchFamily="18" charset="0"/>
            </a:endParaRPr>
          </a:p>
        </p:txBody>
      </p:sp>
      <p:sp>
        <p:nvSpPr>
          <p:cNvPr id="3" name="TextBox 2">
            <a:extLst>
              <a:ext uri="{FF2B5EF4-FFF2-40B4-BE49-F238E27FC236}">
                <a16:creationId xmlns:a16="http://schemas.microsoft.com/office/drawing/2014/main" id="{F802FA30-6FD7-5549-89D9-E6D965C2E572}"/>
              </a:ext>
            </a:extLst>
          </p:cNvPr>
          <p:cNvSpPr txBox="1"/>
          <p:nvPr/>
        </p:nvSpPr>
        <p:spPr>
          <a:xfrm>
            <a:off x="2023533" y="3412067"/>
            <a:ext cx="5648598" cy="369332"/>
          </a:xfrm>
          <a:prstGeom prst="rect">
            <a:avLst/>
          </a:prstGeom>
          <a:noFill/>
        </p:spPr>
        <p:txBody>
          <a:bodyPr wrap="none" rtlCol="0">
            <a:spAutoFit/>
          </a:bodyPr>
          <a:lstStyle/>
          <a:p>
            <a:r>
              <a:rPr lang="en-US" dirty="0">
                <a:latin typeface="Calvert 107" panose="02080503040405020204" pitchFamily="18" charset="0"/>
              </a:rPr>
              <a:t>a practice-led impact case study for REF 2021</a:t>
            </a:r>
            <a:endParaRPr lang="en-US" dirty="0"/>
          </a:p>
        </p:txBody>
      </p:sp>
    </p:spTree>
    <p:extLst>
      <p:ext uri="{BB962C8B-B14F-4D97-AF65-F5344CB8AC3E}">
        <p14:creationId xmlns:p14="http://schemas.microsoft.com/office/powerpoint/2010/main" val="350153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
        <p:nvSpPr>
          <p:cNvPr id="6" name="Title 5">
            <a:extLst>
              <a:ext uri="{FF2B5EF4-FFF2-40B4-BE49-F238E27FC236}">
                <a16:creationId xmlns:a16="http://schemas.microsoft.com/office/drawing/2014/main" id="{EB3DCB04-4700-7841-8C75-EB1A22EF4406}"/>
              </a:ext>
            </a:extLst>
          </p:cNvPr>
          <p:cNvSpPr>
            <a:spLocks noGrp="1"/>
          </p:cNvSpPr>
          <p:nvPr>
            <p:ph type="ctrTitle"/>
          </p:nvPr>
        </p:nvSpPr>
        <p:spPr>
          <a:xfrm>
            <a:off x="-357002" y="106680"/>
            <a:ext cx="9501002" cy="944880"/>
          </a:xfrm>
        </p:spPr>
        <p:txBody>
          <a:bodyPr>
            <a:normAutofit fontScale="90000"/>
          </a:bodyPr>
          <a:lstStyle/>
          <a:p>
            <a:r>
              <a:rPr lang="en-GB" dirty="0">
                <a:solidFill>
                  <a:srgbClr val="FF0000"/>
                </a:solidFill>
              </a:rPr>
              <a:t>R</a:t>
            </a:r>
            <a:r>
              <a:rPr lang="en-GB" dirty="0">
                <a:solidFill>
                  <a:srgbClr val="0000FF"/>
                </a:solidFill>
              </a:rPr>
              <a:t>ADICAL MATTER: </a:t>
            </a:r>
            <a:r>
              <a:rPr lang="en-GB" sz="3600" dirty="0">
                <a:solidFill>
                  <a:srgbClr val="0000FF"/>
                </a:solidFill>
              </a:rPr>
              <a:t>evidencing research impact</a:t>
            </a:r>
            <a:br>
              <a:rPr lang="en-GB" dirty="0"/>
            </a:br>
            <a:endParaRPr lang="en-US" dirty="0"/>
          </a:p>
        </p:txBody>
      </p:sp>
      <p:sp>
        <p:nvSpPr>
          <p:cNvPr id="7" name="TextBox 6">
            <a:extLst>
              <a:ext uri="{FF2B5EF4-FFF2-40B4-BE49-F238E27FC236}">
                <a16:creationId xmlns:a16="http://schemas.microsoft.com/office/drawing/2014/main" id="{A8256203-5087-5843-88E0-42FC235F347F}"/>
              </a:ext>
            </a:extLst>
          </p:cNvPr>
          <p:cNvSpPr txBox="1"/>
          <p:nvPr/>
        </p:nvSpPr>
        <p:spPr>
          <a:xfrm>
            <a:off x="1516380" y="99822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90482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
        <p:nvSpPr>
          <p:cNvPr id="6" name="Title 5">
            <a:extLst>
              <a:ext uri="{FF2B5EF4-FFF2-40B4-BE49-F238E27FC236}">
                <a16:creationId xmlns:a16="http://schemas.microsoft.com/office/drawing/2014/main" id="{AE88E5EB-5C6B-FA47-B6F1-3E8CD4467136}"/>
              </a:ext>
            </a:extLst>
          </p:cNvPr>
          <p:cNvSpPr>
            <a:spLocks noGrp="1"/>
          </p:cNvSpPr>
          <p:nvPr>
            <p:ph type="ctrTitle"/>
          </p:nvPr>
        </p:nvSpPr>
        <p:spPr>
          <a:xfrm>
            <a:off x="-304800" y="0"/>
            <a:ext cx="8077200" cy="810895"/>
          </a:xfrm>
        </p:spPr>
        <p:txBody>
          <a:bodyPr/>
          <a:lstStyle/>
          <a:p>
            <a:r>
              <a:rPr lang="en-GB" dirty="0">
                <a:solidFill>
                  <a:srgbClr val="FF0000"/>
                </a:solidFill>
              </a:rPr>
              <a:t>R</a:t>
            </a:r>
            <a:r>
              <a:rPr lang="en-GB" dirty="0">
                <a:solidFill>
                  <a:srgbClr val="0000FF"/>
                </a:solidFill>
              </a:rPr>
              <a:t>ADICAL MATTER: </a:t>
            </a:r>
            <a:r>
              <a:rPr lang="en-GB" sz="3200" dirty="0">
                <a:solidFill>
                  <a:srgbClr val="0000FF"/>
                </a:solidFill>
              </a:rPr>
              <a:t>support required</a:t>
            </a:r>
            <a:endParaRPr lang="en-US" sz="3200" dirty="0"/>
          </a:p>
        </p:txBody>
      </p:sp>
    </p:spTree>
    <p:extLst>
      <p:ext uri="{BB962C8B-B14F-4D97-AF65-F5344CB8AC3E}">
        <p14:creationId xmlns:p14="http://schemas.microsoft.com/office/powerpoint/2010/main" val="413132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048" y="163838"/>
            <a:ext cx="8400266" cy="3619022"/>
          </a:xfrm>
        </p:spPr>
        <p:txBody>
          <a:bodyPr>
            <a:normAutofit fontScale="90000"/>
          </a:bodyPr>
          <a:lstStyle/>
          <a:p>
            <a:br>
              <a:rPr lang="en-US" dirty="0">
                <a:solidFill>
                  <a:srgbClr val="0000FF"/>
                </a:solidFill>
              </a:rPr>
            </a:br>
            <a:r>
              <a:rPr lang="en-US" dirty="0">
                <a:solidFill>
                  <a:srgbClr val="FF0000"/>
                </a:solidFill>
              </a:rPr>
              <a:t>R</a:t>
            </a:r>
            <a:r>
              <a:rPr lang="en-US" dirty="0">
                <a:solidFill>
                  <a:srgbClr val="0000FF"/>
                </a:solidFill>
              </a:rPr>
              <a:t>adical Matter: </a:t>
            </a:r>
            <a:br>
              <a:rPr lang="en-US" dirty="0">
                <a:solidFill>
                  <a:srgbClr val="0000FF"/>
                </a:solidFill>
              </a:rPr>
            </a:br>
            <a:r>
              <a:rPr lang="en-US" dirty="0">
                <a:solidFill>
                  <a:srgbClr val="0000FF"/>
                </a:solidFill>
              </a:rPr>
              <a:t>Art, Philosophy, Wild Science (the Courage of Sense)</a:t>
            </a:r>
            <a:br>
              <a:rPr lang="en-US" dirty="0">
                <a:solidFill>
                  <a:srgbClr val="0000FF"/>
                </a:solidFill>
              </a:rPr>
            </a:br>
            <a:br>
              <a:rPr lang="en-US" dirty="0">
                <a:solidFill>
                  <a:srgbClr val="0000FF"/>
                </a:solidFill>
              </a:rPr>
            </a:br>
            <a:r>
              <a:rPr lang="en-US" dirty="0">
                <a:solidFill>
                  <a:srgbClr val="0000FF"/>
                </a:solidFill>
              </a:rPr>
              <a:t>[a post-</a:t>
            </a:r>
            <a:r>
              <a:rPr lang="en-US" dirty="0" err="1">
                <a:solidFill>
                  <a:srgbClr val="0000FF"/>
                </a:solidFill>
              </a:rPr>
              <a:t>Netownian</a:t>
            </a:r>
            <a:r>
              <a:rPr lang="en-US" dirty="0">
                <a:solidFill>
                  <a:srgbClr val="0000FF"/>
                </a:solidFill>
              </a:rPr>
              <a:t> untimely meditation]</a:t>
            </a:r>
            <a:br>
              <a:rPr lang="en-US" dirty="0">
                <a:solidFill>
                  <a:srgbClr val="0000FF"/>
                </a:solidFill>
              </a:rPr>
            </a:br>
            <a:endParaRPr lang="en-US" dirty="0">
              <a:solidFill>
                <a:srgbClr val="0000FF"/>
              </a:solidFill>
            </a:endParaRPr>
          </a:p>
        </p:txBody>
      </p:sp>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Tree>
    <p:extLst>
      <p:ext uri="{BB962C8B-B14F-4D97-AF65-F5344CB8AC3E}">
        <p14:creationId xmlns:p14="http://schemas.microsoft.com/office/powerpoint/2010/main" val="3575581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048" y="163838"/>
            <a:ext cx="8400266" cy="3619022"/>
          </a:xfrm>
        </p:spPr>
        <p:txBody>
          <a:bodyPr>
            <a:normAutofit fontScale="90000"/>
          </a:bodyPr>
          <a:lstStyle/>
          <a:p>
            <a:br>
              <a:rPr lang="en-US" dirty="0">
                <a:solidFill>
                  <a:srgbClr val="0000FF"/>
                </a:solidFill>
              </a:rPr>
            </a:br>
            <a:r>
              <a:rPr lang="en-US" dirty="0">
                <a:solidFill>
                  <a:srgbClr val="FF0000"/>
                </a:solidFill>
              </a:rPr>
              <a:t>R</a:t>
            </a:r>
            <a:r>
              <a:rPr lang="en-US" dirty="0">
                <a:solidFill>
                  <a:srgbClr val="0000FF"/>
                </a:solidFill>
              </a:rPr>
              <a:t>adical Matter: </a:t>
            </a:r>
            <a:br>
              <a:rPr lang="en-US" dirty="0">
                <a:solidFill>
                  <a:srgbClr val="0000FF"/>
                </a:solidFill>
              </a:rPr>
            </a:br>
            <a:r>
              <a:rPr lang="en-US" dirty="0">
                <a:solidFill>
                  <a:srgbClr val="0000FF"/>
                </a:solidFill>
              </a:rPr>
              <a:t>Art, Philosophy, Wild Science (the Courage of Sense)</a:t>
            </a:r>
            <a:br>
              <a:rPr lang="en-US" dirty="0">
                <a:solidFill>
                  <a:srgbClr val="0000FF"/>
                </a:solidFill>
              </a:rPr>
            </a:br>
            <a:br>
              <a:rPr lang="en-US" dirty="0">
                <a:solidFill>
                  <a:srgbClr val="0000FF"/>
                </a:solidFill>
              </a:rPr>
            </a:br>
            <a:r>
              <a:rPr lang="en-US" dirty="0">
                <a:solidFill>
                  <a:srgbClr val="0000FF"/>
                </a:solidFill>
              </a:rPr>
              <a:t>[a post-</a:t>
            </a:r>
            <a:r>
              <a:rPr lang="en-US" dirty="0" err="1">
                <a:solidFill>
                  <a:srgbClr val="0000FF"/>
                </a:solidFill>
              </a:rPr>
              <a:t>Netownian</a:t>
            </a:r>
            <a:r>
              <a:rPr lang="en-US" dirty="0">
                <a:solidFill>
                  <a:srgbClr val="0000FF"/>
                </a:solidFill>
              </a:rPr>
              <a:t> </a:t>
            </a:r>
            <a:r>
              <a:rPr lang="en-US">
                <a:solidFill>
                  <a:srgbClr val="0000FF"/>
                </a:solidFill>
              </a:rPr>
              <a:t>untimely meditation]</a:t>
            </a:r>
            <a:br>
              <a:rPr lang="en-US" dirty="0">
                <a:solidFill>
                  <a:srgbClr val="0000FF"/>
                </a:solidFill>
              </a:rPr>
            </a:br>
            <a:endParaRPr lang="en-US" dirty="0">
              <a:solidFill>
                <a:srgbClr val="0000FF"/>
              </a:solidFill>
            </a:endParaRPr>
          </a:p>
        </p:txBody>
      </p:sp>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Tree>
    <p:extLst>
      <p:ext uri="{BB962C8B-B14F-4D97-AF65-F5344CB8AC3E}">
        <p14:creationId xmlns:p14="http://schemas.microsoft.com/office/powerpoint/2010/main" val="696508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048" y="163838"/>
            <a:ext cx="8400266" cy="3619022"/>
          </a:xfrm>
        </p:spPr>
        <p:txBody>
          <a:bodyPr>
            <a:normAutofit fontScale="90000"/>
          </a:bodyPr>
          <a:lstStyle/>
          <a:p>
            <a:br>
              <a:rPr lang="en-US" dirty="0">
                <a:solidFill>
                  <a:srgbClr val="0000FF"/>
                </a:solidFill>
              </a:rPr>
            </a:br>
            <a:r>
              <a:rPr lang="en-US" dirty="0">
                <a:solidFill>
                  <a:srgbClr val="FF0000"/>
                </a:solidFill>
              </a:rPr>
              <a:t>R</a:t>
            </a:r>
            <a:r>
              <a:rPr lang="en-US" dirty="0">
                <a:solidFill>
                  <a:srgbClr val="0000FF"/>
                </a:solidFill>
              </a:rPr>
              <a:t>adical Matter: </a:t>
            </a:r>
            <a:br>
              <a:rPr lang="en-US" dirty="0">
                <a:solidFill>
                  <a:srgbClr val="0000FF"/>
                </a:solidFill>
              </a:rPr>
            </a:br>
            <a:r>
              <a:rPr lang="en-US" dirty="0">
                <a:solidFill>
                  <a:srgbClr val="0000FF"/>
                </a:solidFill>
              </a:rPr>
              <a:t>Art, Philosophy, Wild Science (the Courage of Sense)</a:t>
            </a:r>
            <a:br>
              <a:rPr lang="en-US" dirty="0">
                <a:solidFill>
                  <a:srgbClr val="0000FF"/>
                </a:solidFill>
              </a:rPr>
            </a:br>
            <a:br>
              <a:rPr lang="en-US" dirty="0">
                <a:solidFill>
                  <a:srgbClr val="0000FF"/>
                </a:solidFill>
              </a:rPr>
            </a:br>
            <a:r>
              <a:rPr lang="en-US" dirty="0">
                <a:solidFill>
                  <a:srgbClr val="0000FF"/>
                </a:solidFill>
              </a:rPr>
              <a:t>[a post-</a:t>
            </a:r>
            <a:r>
              <a:rPr lang="en-US" dirty="0" err="1">
                <a:solidFill>
                  <a:srgbClr val="0000FF"/>
                </a:solidFill>
              </a:rPr>
              <a:t>Netownian</a:t>
            </a:r>
            <a:r>
              <a:rPr lang="en-US" dirty="0">
                <a:solidFill>
                  <a:srgbClr val="0000FF"/>
                </a:solidFill>
              </a:rPr>
              <a:t> </a:t>
            </a:r>
            <a:r>
              <a:rPr lang="en-US">
                <a:solidFill>
                  <a:srgbClr val="0000FF"/>
                </a:solidFill>
              </a:rPr>
              <a:t>untimely meditation]</a:t>
            </a:r>
            <a:br>
              <a:rPr lang="en-US" dirty="0">
                <a:solidFill>
                  <a:srgbClr val="0000FF"/>
                </a:solidFill>
              </a:rPr>
            </a:br>
            <a:endParaRPr lang="en-US" dirty="0">
              <a:solidFill>
                <a:srgbClr val="0000FF"/>
              </a:solidFill>
            </a:endParaRPr>
          </a:p>
        </p:txBody>
      </p:sp>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Tree>
    <p:extLst>
      <p:ext uri="{BB962C8B-B14F-4D97-AF65-F5344CB8AC3E}">
        <p14:creationId xmlns:p14="http://schemas.microsoft.com/office/powerpoint/2010/main" val="1125166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76112"/>
            <a:ext cx="8805798" cy="4695838"/>
          </a:xfrm>
        </p:spPr>
        <p:txBody>
          <a:bodyPr>
            <a:normAutofit fontScale="90000"/>
          </a:bodyPr>
          <a:lstStyle/>
          <a:p>
            <a:r>
              <a:rPr lang="en-GB" sz="5300" dirty="0">
                <a:solidFill>
                  <a:srgbClr val="FF0000"/>
                </a:solidFill>
              </a:rPr>
              <a:t>R</a:t>
            </a:r>
            <a:r>
              <a:rPr lang="en-GB" sz="5300" dirty="0">
                <a:solidFill>
                  <a:srgbClr val="0000FF"/>
                </a:solidFill>
              </a:rPr>
              <a:t>ADICAL MATTER</a:t>
            </a:r>
            <a:br>
              <a:rPr lang="en-GB" dirty="0">
                <a:solidFill>
                  <a:srgbClr val="0000FF"/>
                </a:solidFill>
              </a:rPr>
            </a:br>
            <a:r>
              <a:rPr lang="en-GB" sz="4000" dirty="0">
                <a:solidFill>
                  <a:srgbClr val="0000FF"/>
                </a:solidFill>
              </a:rPr>
              <a:t>a method</a:t>
            </a:r>
            <a:br>
              <a:rPr lang="en-GB" sz="4000" dirty="0">
                <a:solidFill>
                  <a:srgbClr val="0000FF"/>
                </a:solidFill>
              </a:rPr>
            </a:br>
            <a:r>
              <a:rPr lang="en-GB" sz="4000" dirty="0">
                <a:solidFill>
                  <a:srgbClr val="0000FF"/>
                </a:solidFill>
              </a:rPr>
              <a:t>a materiality</a:t>
            </a:r>
            <a:br>
              <a:rPr lang="en-GB" sz="4000" dirty="0">
                <a:solidFill>
                  <a:srgbClr val="0000FF"/>
                </a:solidFill>
              </a:rPr>
            </a:br>
            <a:r>
              <a:rPr lang="en-GB" sz="4000" dirty="0">
                <a:solidFill>
                  <a:srgbClr val="0000FF"/>
                </a:solidFill>
              </a:rPr>
              <a:t>an immersive thinking</a:t>
            </a:r>
            <a:br>
              <a:rPr lang="en-GB" sz="4000" dirty="0">
                <a:solidFill>
                  <a:srgbClr val="0000FF"/>
                </a:solidFill>
              </a:rPr>
            </a:br>
            <a:br>
              <a:rPr lang="en-GB" sz="3600" dirty="0">
                <a:solidFill>
                  <a:srgbClr val="0000FF"/>
                </a:solidFill>
              </a:rPr>
            </a:br>
            <a:r>
              <a:rPr lang="en-GB" sz="3100" dirty="0">
                <a:solidFill>
                  <a:srgbClr val="0000FF"/>
                </a:solidFill>
              </a:rPr>
              <a:t>enabling present and future generations to inhabit the spirit and complexity of our times</a:t>
            </a:r>
            <a:br>
              <a:rPr lang="en-GB" sz="3600" dirty="0">
                <a:solidFill>
                  <a:srgbClr val="0000FF"/>
                </a:solidFill>
              </a:rPr>
            </a:br>
            <a:br>
              <a:rPr lang="en-GB" sz="3600" dirty="0">
                <a:solidFill>
                  <a:srgbClr val="0000FF"/>
                </a:solidFill>
              </a:rPr>
            </a:br>
            <a:br>
              <a:rPr lang="en-GB" dirty="0">
                <a:solidFill>
                  <a:srgbClr val="0000FF"/>
                </a:solidFill>
              </a:rPr>
            </a:br>
            <a:endParaRPr lang="en-US" dirty="0">
              <a:solidFill>
                <a:srgbClr val="0000FF"/>
              </a:solidFill>
            </a:endParaRPr>
          </a:p>
        </p:txBody>
      </p:sp>
      <p:sp>
        <p:nvSpPr>
          <p:cNvPr id="5" name="TextBox 4">
            <a:extLst>
              <a:ext uri="{FF2B5EF4-FFF2-40B4-BE49-F238E27FC236}">
                <a16:creationId xmlns:a16="http://schemas.microsoft.com/office/drawing/2014/main" id="{E45389BE-8196-B246-B470-B60C0ECEBD7E}"/>
              </a:ext>
            </a:extLst>
          </p:cNvPr>
          <p:cNvSpPr txBox="1"/>
          <p:nvPr/>
        </p:nvSpPr>
        <p:spPr>
          <a:xfrm>
            <a:off x="1171843" y="4671786"/>
            <a:ext cx="6941324" cy="1200329"/>
          </a:xfrm>
          <a:prstGeom prst="rect">
            <a:avLst/>
          </a:prstGeom>
          <a:noFill/>
        </p:spPr>
        <p:txBody>
          <a:bodyPr wrap="none" rtlCol="0">
            <a:spAutoFit/>
          </a:bodyPr>
          <a:lstStyle/>
          <a:p>
            <a:pPr algn="ctr"/>
            <a:r>
              <a:rPr lang="en-US" b="1" dirty="0">
                <a:latin typeface="BentonSans" panose="02000503000000020004" pitchFamily="2" charset="77"/>
              </a:rPr>
              <a:t>Professor Johnny Golding</a:t>
            </a:r>
          </a:p>
          <a:p>
            <a:pPr algn="ctr"/>
            <a:r>
              <a:rPr lang="en-US" dirty="0">
                <a:latin typeface="BentonSans" panose="02000503000000020004" pitchFamily="2" charset="77"/>
              </a:rPr>
              <a:t>Professor of Philosophy and Fine Art</a:t>
            </a:r>
          </a:p>
          <a:p>
            <a:pPr algn="ctr"/>
            <a:r>
              <a:rPr lang="en-US" dirty="0">
                <a:latin typeface="BentonSans" panose="02000503000000020004" pitchFamily="2" charset="77"/>
              </a:rPr>
              <a:t>Senior Tutor – Research, School of Arts and Humanities (</a:t>
            </a:r>
            <a:r>
              <a:rPr lang="en-US" dirty="0" err="1">
                <a:latin typeface="BentonSans" panose="02000503000000020004" pitchFamily="2" charset="77"/>
              </a:rPr>
              <a:t>SoAH</a:t>
            </a:r>
            <a:r>
              <a:rPr lang="en-US" dirty="0">
                <a:latin typeface="BentonSans" panose="02000503000000020004" pitchFamily="2" charset="77"/>
              </a:rPr>
              <a:t>)</a:t>
            </a:r>
          </a:p>
          <a:p>
            <a:pPr algn="ctr"/>
            <a:endParaRPr lang="en-US" dirty="0"/>
          </a:p>
        </p:txBody>
      </p:sp>
      <p:pic>
        <p:nvPicPr>
          <p:cNvPr id="7" name="Picture 6">
            <a:extLst>
              <a:ext uri="{FF2B5EF4-FFF2-40B4-BE49-F238E27FC236}">
                <a16:creationId xmlns:a16="http://schemas.microsoft.com/office/drawing/2014/main" id="{4328B761-0099-DD49-97E7-C23B8186CF6E}"/>
              </a:ext>
            </a:extLst>
          </p:cNvPr>
          <p:cNvPicPr>
            <a:picLocks noChangeAspect="1"/>
          </p:cNvPicPr>
          <p:nvPr/>
        </p:nvPicPr>
        <p:blipFill>
          <a:blip r:embed="rId3"/>
          <a:stretch>
            <a:fillRect/>
          </a:stretch>
        </p:blipFill>
        <p:spPr>
          <a:xfrm>
            <a:off x="336648" y="6110344"/>
            <a:ext cx="1157546" cy="643081"/>
          </a:xfrm>
          <a:prstGeom prst="rect">
            <a:avLst/>
          </a:prstGeom>
        </p:spPr>
      </p:pic>
      <p:pic>
        <p:nvPicPr>
          <p:cNvPr id="9" name="Picture 8">
            <a:extLst>
              <a:ext uri="{FF2B5EF4-FFF2-40B4-BE49-F238E27FC236}">
                <a16:creationId xmlns:a16="http://schemas.microsoft.com/office/drawing/2014/main" id="{C704CFF2-969E-7647-8FD2-9FBC61338C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2914" y="6417789"/>
            <a:ext cx="1483591" cy="312335"/>
          </a:xfrm>
          <a:prstGeom prst="rect">
            <a:avLst/>
          </a:prstGeom>
        </p:spPr>
      </p:pic>
    </p:spTree>
    <p:extLst>
      <p:ext uri="{BB962C8B-B14F-4D97-AF65-F5344CB8AC3E}">
        <p14:creationId xmlns:p14="http://schemas.microsoft.com/office/powerpoint/2010/main" val="229045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ctrTitle"/>
              </p:nvPr>
            </p:nvSpPr>
            <p:spPr/>
            <p:txBody>
              <a:bodyPr>
                <a:normAutofit/>
              </a:bodyPr>
              <a:lstStyle/>
              <a:p>
                <a14:m>
                  <m:oMath xmlns:m="http://schemas.openxmlformats.org/officeDocument/2006/math">
                    <m:r>
                      <a:rPr lang="en-GB" i="1">
                        <a:latin typeface="Cambria Math" panose="02040503050406030204" pitchFamily="18" charset="0"/>
                      </a:rPr>
                      <m:t> </m:t>
                    </m:r>
                  </m:oMath>
                </a14:m>
                <a:r>
                  <a:rPr lang="en-US" dirty="0">
                    <a:solidFill>
                      <a:srgbClr val="0000FF"/>
                    </a:solidFill>
                  </a:rPr>
                  <a:t> </a:t>
                </a:r>
              </a:p>
            </p:txBody>
          </p:sp>
        </mc:Choice>
        <mc:Fallback xmlns="">
          <p:sp>
            <p:nvSpPr>
              <p:cNvPr id="2" name="Title 1"/>
              <p:cNvSpPr>
                <a:spLocks noGrp="1" noRot="1" noChangeAspect="1" noMove="1" noResize="1" noEditPoints="1" noAdjustHandles="1" noChangeArrowheads="1" noChangeShapeType="1" noTextEdit="1"/>
              </p:cNvSpPr>
              <p:nvPr>
                <p:ph type="ctrTitle"/>
              </p:nvPr>
            </p:nvSpPr>
            <p:spPr>
              <a:blipFill>
                <a:blip r:embed="rId2"/>
                <a:stretch>
                  <a:fillRect/>
                </a:stretch>
              </a:blipFill>
            </p:spPr>
            <p:txBody>
              <a:bodyPr/>
              <a:lstStyle/>
              <a:p>
                <a:r>
                  <a:rPr lang="en-US">
                    <a:noFill/>
                  </a:rPr>
                  <a:t> </a:t>
                </a:r>
              </a:p>
            </p:txBody>
          </p:sp>
        </mc:Fallback>
      </mc:AlternateContent>
      <p:sp>
        <p:nvSpPr>
          <p:cNvPr id="3" name="Subtitle 2"/>
          <p:cNvSpPr>
            <a:spLocks noGrp="1"/>
          </p:cNvSpPr>
          <p:nvPr>
            <p:ph type="subTitle" idx="1"/>
          </p:nvPr>
        </p:nvSpPr>
        <p:spPr>
          <a:xfrm>
            <a:off x="1597378" y="6920089"/>
            <a:ext cx="6400800" cy="1752600"/>
          </a:xfrm>
        </p:spPr>
        <p:txBody>
          <a:bodyPr/>
          <a:lstStyle/>
          <a:p>
            <a:endParaRPr lang="en-US" dirty="0"/>
          </a:p>
        </p:txBody>
      </p:sp>
      <p:graphicFrame>
        <p:nvGraphicFramePr>
          <p:cNvPr id="4" name="Table 3">
            <a:extLst>
              <a:ext uri="{FF2B5EF4-FFF2-40B4-BE49-F238E27FC236}">
                <a16:creationId xmlns:a16="http://schemas.microsoft.com/office/drawing/2014/main" id="{AE5A9D0D-7D36-9343-8E38-367CB1C56823}"/>
              </a:ext>
            </a:extLst>
          </p:cNvPr>
          <p:cNvGraphicFramePr>
            <a:graphicFrameLocks noGrp="1"/>
          </p:cNvGraphicFramePr>
          <p:nvPr>
            <p:extLst>
              <p:ext uri="{D42A27DB-BD31-4B8C-83A1-F6EECF244321}">
                <p14:modId xmlns:p14="http://schemas.microsoft.com/office/powerpoint/2010/main" val="1622915452"/>
              </p:ext>
            </p:extLst>
          </p:nvPr>
        </p:nvGraphicFramePr>
        <p:xfrm>
          <a:off x="-112734" y="0"/>
          <a:ext cx="9256733" cy="7680960"/>
        </p:xfrm>
        <a:graphic>
          <a:graphicData uri="http://schemas.openxmlformats.org/drawingml/2006/table">
            <a:tbl>
              <a:tblPr>
                <a:tableStyleId>{5C22544A-7EE6-4342-B048-85BDC9FD1C3A}</a:tableStyleId>
              </a:tblPr>
              <a:tblGrid>
                <a:gridCol w="9256733">
                  <a:extLst>
                    <a:ext uri="{9D8B030D-6E8A-4147-A177-3AD203B41FA5}">
                      <a16:colId xmlns:a16="http://schemas.microsoft.com/office/drawing/2014/main" val="1571377053"/>
                    </a:ext>
                  </a:extLst>
                </a:gridCol>
              </a:tblGrid>
              <a:tr h="685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spc="40" dirty="0">
                          <a:solidFill>
                            <a:srgbClr val="FF0000"/>
                          </a:solidFill>
                          <a:effectLst/>
                        </a:rPr>
                        <a:t>⇌</a:t>
                      </a:r>
                      <a:r>
                        <a:rPr lang="en-US" sz="2400" dirty="0">
                          <a:solidFill>
                            <a:srgbClr val="0000FF"/>
                          </a:solidFill>
                          <a:effectLst/>
                        </a:rPr>
                        <a:t>the </a:t>
                      </a:r>
                      <a:r>
                        <a:rPr lang="en-GB" sz="2400" spc="40" dirty="0">
                          <a:solidFill>
                            <a:srgbClr val="0000FF"/>
                          </a:solidFill>
                          <a:effectLst/>
                        </a:rPr>
                        <a:t>petrol-</a:t>
                      </a:r>
                      <a:r>
                        <a:rPr lang="en-GB" sz="2400" spc="40" dirty="0">
                          <a:solidFill>
                            <a:srgbClr val="FF0000"/>
                          </a:solidFill>
                          <a:effectLst/>
                        </a:rPr>
                        <a:t>technosphere⇌</a:t>
                      </a:r>
                      <a:r>
                        <a:rPr lang="en-GB" sz="2400" spc="40" dirty="0">
                          <a:solidFill>
                            <a:srgbClr val="0000FF"/>
                          </a:solidFill>
                          <a:effectLst/>
                        </a:rPr>
                        <a:t> augmented  reality </a:t>
                      </a:r>
                      <a:r>
                        <a:rPr lang="en-GB" sz="2400" spc="40" dirty="0">
                          <a:solidFill>
                            <a:srgbClr val="FF0000"/>
                          </a:solidFill>
                          <a:effectLst/>
                        </a:rPr>
                        <a:t>⇌</a:t>
                      </a:r>
                      <a:r>
                        <a:rPr lang="en-GB" sz="2400" spc="40" dirty="0">
                          <a:solidFill>
                            <a:srgbClr val="0000FF"/>
                          </a:solidFill>
                          <a:effectLst/>
                        </a:rPr>
                        <a:t>derivatives </a:t>
                      </a:r>
                      <a:r>
                        <a:rPr lang="en-GB" sz="2400" spc="40" dirty="0">
                          <a:solidFill>
                            <a:srgbClr val="FF0000"/>
                          </a:solidFill>
                          <a:effectLst/>
                        </a:rPr>
                        <a:t>⇌</a:t>
                      </a:r>
                      <a:r>
                        <a:rPr lang="en-GB" sz="2400" spc="40" dirty="0">
                          <a:solidFill>
                            <a:srgbClr val="0000FF"/>
                          </a:solidFill>
                          <a:effectLst/>
                        </a:rPr>
                        <a:t>erotic praxis ⇌ deep listening </a:t>
                      </a:r>
                      <a:r>
                        <a:rPr lang="en-GB" sz="2400" spc="40" dirty="0">
                          <a:solidFill>
                            <a:srgbClr val="FF0000"/>
                          </a:solidFill>
                          <a:effectLst/>
                        </a:rPr>
                        <a:t> ⇌</a:t>
                      </a:r>
                      <a:r>
                        <a:rPr lang="en-GB" sz="2400" spc="40" dirty="0">
                          <a:solidFill>
                            <a:srgbClr val="0000FF"/>
                          </a:solidFill>
                          <a:effectLst/>
                        </a:rPr>
                        <a:t> </a:t>
                      </a:r>
                      <a:r>
                        <a:rPr lang="en-GB" sz="2400" spc="40" dirty="0" err="1">
                          <a:solidFill>
                            <a:srgbClr val="0000FF"/>
                          </a:solidFill>
                          <a:effectLst/>
                        </a:rPr>
                        <a:t>attunement</a:t>
                      </a:r>
                      <a:r>
                        <a:rPr lang="en-GB" sz="2400" spc="40" dirty="0">
                          <a:solidFill>
                            <a:srgbClr val="0000FF"/>
                          </a:solidFill>
                          <a:effectLst/>
                        </a:rPr>
                        <a:t> </a:t>
                      </a:r>
                      <a:r>
                        <a:rPr lang="en-GB" sz="2400" spc="40" dirty="0">
                          <a:solidFill>
                            <a:srgbClr val="FF0000"/>
                          </a:solidFill>
                          <a:effectLst/>
                        </a:rPr>
                        <a:t>⇌</a:t>
                      </a:r>
                      <a:r>
                        <a:rPr lang="en-GB" sz="2400" spc="40" dirty="0">
                          <a:solidFill>
                            <a:srgbClr val="0000FF"/>
                          </a:solidFill>
                          <a:effectLst/>
                        </a:rPr>
                        <a:t> logic of the senses</a:t>
                      </a:r>
                      <a:r>
                        <a:rPr lang="en-GB" sz="2400" spc="40" dirty="0">
                          <a:solidFill>
                            <a:srgbClr val="FF0000"/>
                          </a:solidFill>
                          <a:effectLst/>
                        </a:rPr>
                        <a:t>⇌ </a:t>
                      </a:r>
                      <a:r>
                        <a:rPr lang="en-GB" sz="2400" spc="40" dirty="0">
                          <a:solidFill>
                            <a:srgbClr val="0000FF"/>
                          </a:solidFill>
                          <a:effectLst/>
                        </a:rPr>
                        <a:t> zero zones of time </a:t>
                      </a:r>
                      <a:r>
                        <a:rPr lang="en-GB" sz="2400" spc="40" dirty="0">
                          <a:solidFill>
                            <a:srgbClr val="FF0000"/>
                          </a:solidFill>
                          <a:effectLst/>
                        </a:rPr>
                        <a:t>⇌ </a:t>
                      </a:r>
                      <a:r>
                        <a:rPr lang="en-GB" sz="2400" spc="40" dirty="0">
                          <a:solidFill>
                            <a:srgbClr val="0000FF"/>
                          </a:solidFill>
                          <a:effectLst/>
                        </a:rPr>
                        <a:t> data loam</a:t>
                      </a:r>
                      <a:r>
                        <a:rPr lang="en-GB" sz="2400" spc="40" dirty="0">
                          <a:solidFill>
                            <a:srgbClr val="FF0000"/>
                          </a:solidFill>
                          <a:effectLst/>
                        </a:rPr>
                        <a:t> ⇌ </a:t>
                      </a:r>
                      <a:r>
                        <a:rPr lang="en-GB" sz="2400" spc="40" dirty="0">
                          <a:solidFill>
                            <a:srgbClr val="0000FF"/>
                          </a:solidFill>
                          <a:effectLst/>
                        </a:rPr>
                        <a:t> trembling</a:t>
                      </a:r>
                      <a:r>
                        <a:rPr lang="en-GB" sz="2400" spc="40" dirty="0">
                          <a:solidFill>
                            <a:srgbClr val="FF0000"/>
                          </a:solidFill>
                          <a:effectLst/>
                        </a:rPr>
                        <a:t> ⇌</a:t>
                      </a:r>
                      <a:r>
                        <a:rPr lang="en-GB" sz="2400" spc="40" dirty="0">
                          <a:solidFill>
                            <a:srgbClr val="0000FF"/>
                          </a:solidFill>
                          <a:effectLst/>
                        </a:rPr>
                        <a:t> camouflage</a:t>
                      </a:r>
                      <a:r>
                        <a:rPr lang="en-GB" sz="2400" spc="40" dirty="0">
                          <a:solidFill>
                            <a:srgbClr val="FF0000"/>
                          </a:solidFill>
                          <a:effectLst/>
                        </a:rPr>
                        <a:t>⇌ data loam</a:t>
                      </a:r>
                      <a:r>
                        <a:rPr lang="en-GB" sz="2400" spc="40" dirty="0">
                          <a:solidFill>
                            <a:srgbClr val="0000FF"/>
                          </a:solidFill>
                          <a:effectLst/>
                        </a:rPr>
                        <a:t> flow</a:t>
                      </a:r>
                      <a:r>
                        <a:rPr lang="en-GB" sz="2400" spc="40" dirty="0">
                          <a:solidFill>
                            <a:srgbClr val="FF0000"/>
                          </a:solidFill>
                          <a:effectLst/>
                        </a:rPr>
                        <a:t>⇌ </a:t>
                      </a:r>
                      <a:r>
                        <a:rPr lang="en-GB" sz="2400" spc="40" dirty="0">
                          <a:solidFill>
                            <a:srgbClr val="0000FF"/>
                          </a:solidFill>
                          <a:effectLst/>
                        </a:rPr>
                        <a:t> pattern </a:t>
                      </a:r>
                      <a:r>
                        <a:rPr lang="en-GB" sz="2400" spc="40" dirty="0">
                          <a:solidFill>
                            <a:srgbClr val="FF0000"/>
                          </a:solidFill>
                          <a:effectLst/>
                        </a:rPr>
                        <a:t> ⇌</a:t>
                      </a:r>
                      <a:r>
                        <a:rPr lang="en-GB" sz="2400" spc="40" dirty="0">
                          <a:solidFill>
                            <a:srgbClr val="0000FF"/>
                          </a:solidFill>
                          <a:effectLst/>
                        </a:rPr>
                        <a:t>hungers </a:t>
                      </a:r>
                      <a:r>
                        <a:rPr lang="en-GB" sz="2400" spc="40" dirty="0">
                          <a:solidFill>
                            <a:srgbClr val="FF0000"/>
                          </a:solidFill>
                          <a:effectLst/>
                        </a:rPr>
                        <a:t>⇌ </a:t>
                      </a:r>
                      <a:r>
                        <a:rPr lang="en-GB" sz="2400" spc="40" dirty="0">
                          <a:solidFill>
                            <a:srgbClr val="0000FF"/>
                          </a:solidFill>
                          <a:effectLst/>
                        </a:rPr>
                        <a:t>curiosities ⇌ violence </a:t>
                      </a:r>
                      <a:r>
                        <a:rPr lang="en-GB" sz="2400" spc="40" dirty="0">
                          <a:solidFill>
                            <a:srgbClr val="FF0000"/>
                          </a:solidFill>
                          <a:effectLst/>
                        </a:rPr>
                        <a:t>⇌ </a:t>
                      </a:r>
                      <a:r>
                        <a:rPr lang="en-GB" sz="2400" spc="40" dirty="0">
                          <a:solidFill>
                            <a:srgbClr val="0000FF"/>
                          </a:solidFill>
                          <a:effectLst/>
                        </a:rPr>
                        <a:t>smell ⇌ libidinal skin</a:t>
                      </a:r>
                      <a:r>
                        <a:rPr lang="en-GB" sz="2400" spc="40" dirty="0">
                          <a:solidFill>
                            <a:srgbClr val="FF0000"/>
                          </a:solidFill>
                          <a:effectLst/>
                        </a:rPr>
                        <a:t> ⇌</a:t>
                      </a:r>
                      <a:r>
                        <a:rPr lang="en-GB" sz="2400" spc="40" dirty="0">
                          <a:solidFill>
                            <a:srgbClr val="0000FF"/>
                          </a:solidFill>
                          <a:effectLst/>
                        </a:rPr>
                        <a:t> exquisite methods ⇌ trans-materialities ⇌ queer borders </a:t>
                      </a:r>
                      <a:r>
                        <a:rPr lang="en-GB" sz="2400" spc="40" dirty="0">
                          <a:solidFill>
                            <a:srgbClr val="FF0000"/>
                          </a:solidFill>
                          <a:effectLst/>
                        </a:rPr>
                        <a:t> ⇌</a:t>
                      </a:r>
                      <a:r>
                        <a:rPr lang="en-GB" sz="2400" spc="40" dirty="0">
                          <a:solidFill>
                            <a:srgbClr val="0000FF"/>
                          </a:solidFill>
                          <a:effectLst/>
                        </a:rPr>
                        <a:t>salt water </a:t>
                      </a:r>
                      <a:r>
                        <a:rPr lang="en-GB" sz="2400" spc="40" dirty="0">
                          <a:solidFill>
                            <a:srgbClr val="FF0000"/>
                          </a:solidFill>
                          <a:effectLst/>
                        </a:rPr>
                        <a:t> ⇌</a:t>
                      </a:r>
                      <a:r>
                        <a:rPr lang="en-GB" sz="2400" spc="40" dirty="0">
                          <a:solidFill>
                            <a:srgbClr val="0000FF"/>
                          </a:solidFill>
                          <a:effectLst/>
                        </a:rPr>
                        <a:t> drone consciousness </a:t>
                      </a:r>
                      <a:r>
                        <a:rPr lang="en-GB" sz="2400" spc="40" dirty="0">
                          <a:solidFill>
                            <a:srgbClr val="FF0000"/>
                          </a:solidFill>
                          <a:effectLst/>
                        </a:rPr>
                        <a:t> ⇌ </a:t>
                      </a:r>
                      <a:r>
                        <a:rPr lang="en-GB" sz="2400" spc="40" dirty="0">
                          <a:solidFill>
                            <a:srgbClr val="0000FF"/>
                          </a:solidFill>
                          <a:effectLst/>
                        </a:rPr>
                        <a:t>swells ⇌ blood poetics </a:t>
                      </a:r>
                      <a:r>
                        <a:rPr lang="en-GB" sz="2400" spc="40" dirty="0">
                          <a:solidFill>
                            <a:srgbClr val="FF0000"/>
                          </a:solidFill>
                          <a:effectLst/>
                        </a:rPr>
                        <a:t>⇌</a:t>
                      </a:r>
                      <a:r>
                        <a:rPr lang="en-GB" sz="2400" spc="40" dirty="0">
                          <a:solidFill>
                            <a:srgbClr val="0000FF"/>
                          </a:solidFill>
                          <a:effectLst/>
                        </a:rPr>
                        <a:t> energy </a:t>
                      </a:r>
                      <a:r>
                        <a:rPr lang="en-GB" sz="2400" spc="40" dirty="0">
                          <a:solidFill>
                            <a:srgbClr val="FF0000"/>
                          </a:solidFill>
                          <a:effectLst/>
                        </a:rPr>
                        <a:t>⇌</a:t>
                      </a:r>
                      <a:r>
                        <a:rPr lang="en-GB" sz="2400" spc="40" dirty="0">
                          <a:solidFill>
                            <a:srgbClr val="0000FF"/>
                          </a:solidFill>
                          <a:effectLst/>
                        </a:rPr>
                        <a:t>  </a:t>
                      </a:r>
                      <a:r>
                        <a:rPr lang="en-GB" sz="2400" spc="40" dirty="0" err="1">
                          <a:solidFill>
                            <a:srgbClr val="0000FF"/>
                          </a:solidFill>
                          <a:effectLst/>
                        </a:rPr>
                        <a:t>parrhesia</a:t>
                      </a:r>
                      <a:r>
                        <a:rPr lang="en-GB" sz="2400" spc="40" dirty="0">
                          <a:solidFill>
                            <a:srgbClr val="0000FF"/>
                          </a:solidFill>
                          <a:effectLst/>
                        </a:rPr>
                        <a:t> ⇌ alchemy ⇌ groundless grounds </a:t>
                      </a:r>
                      <a:r>
                        <a:rPr lang="en-GB" sz="2400" spc="40" dirty="0">
                          <a:solidFill>
                            <a:srgbClr val="FF0000"/>
                          </a:solidFill>
                          <a:effectLst/>
                        </a:rPr>
                        <a:t>⇌</a:t>
                      </a:r>
                      <a:r>
                        <a:rPr lang="en-GB" sz="2400" spc="40" dirty="0">
                          <a:solidFill>
                            <a:srgbClr val="0000FF"/>
                          </a:solidFill>
                          <a:effectLst/>
                        </a:rPr>
                        <a:t> poetics </a:t>
                      </a:r>
                      <a:r>
                        <a:rPr lang="en-GB" sz="2400" spc="40" dirty="0">
                          <a:solidFill>
                            <a:srgbClr val="FF0000"/>
                          </a:solidFill>
                          <a:effectLst/>
                        </a:rPr>
                        <a:t>⇌</a:t>
                      </a:r>
                      <a:r>
                        <a:rPr lang="en-GB" sz="2400" spc="40" dirty="0">
                          <a:solidFill>
                            <a:srgbClr val="0000FF"/>
                          </a:solidFill>
                          <a:effectLst/>
                        </a:rPr>
                        <a:t> curved time </a:t>
                      </a:r>
                      <a:r>
                        <a:rPr lang="en-GB" sz="2400" spc="40" dirty="0">
                          <a:solidFill>
                            <a:srgbClr val="FF0000"/>
                          </a:solidFill>
                          <a:effectLst/>
                        </a:rPr>
                        <a:t> ⇌</a:t>
                      </a:r>
                      <a:r>
                        <a:rPr lang="en-GB" sz="2400" spc="40" dirty="0">
                          <a:solidFill>
                            <a:srgbClr val="0000FF"/>
                          </a:solidFill>
                          <a:effectLst/>
                        </a:rPr>
                        <a:t> atmosphere </a:t>
                      </a:r>
                      <a:r>
                        <a:rPr lang="en-GB" sz="2400" spc="40" dirty="0">
                          <a:solidFill>
                            <a:srgbClr val="FF0000"/>
                          </a:solidFill>
                          <a:effectLst/>
                        </a:rPr>
                        <a:t>⇌ </a:t>
                      </a:r>
                      <a:r>
                        <a:rPr lang="en-GB" sz="2400" spc="40" dirty="0">
                          <a:solidFill>
                            <a:srgbClr val="0000FF"/>
                          </a:solidFill>
                          <a:effectLst/>
                        </a:rPr>
                        <a:t>super-positionality ⇌ zeroes and ones segment and planes] ⇌  body without organs⇌ body with organs ⇌ bio-ethics</a:t>
                      </a:r>
                      <a:r>
                        <a:rPr lang="en-GB" sz="2400" spc="40" dirty="0">
                          <a:solidFill>
                            <a:srgbClr val="FF0000"/>
                          </a:solidFill>
                          <a:effectLst/>
                        </a:rPr>
                        <a:t>⇌</a:t>
                      </a:r>
                      <a:r>
                        <a:rPr lang="en-GB" sz="2400" spc="40" dirty="0">
                          <a:solidFill>
                            <a:srgbClr val="0000FF"/>
                          </a:solidFill>
                          <a:effectLst/>
                        </a:rPr>
                        <a:t> consciousness </a:t>
                      </a:r>
                      <a:r>
                        <a:rPr lang="en-GB" sz="2400" spc="40" dirty="0">
                          <a:solidFill>
                            <a:srgbClr val="FF0000"/>
                          </a:solidFill>
                          <a:effectLst/>
                        </a:rPr>
                        <a:t>⇌</a:t>
                      </a:r>
                      <a:r>
                        <a:rPr lang="en-GB" sz="2400" spc="40" dirty="0">
                          <a:solidFill>
                            <a:srgbClr val="0000FF"/>
                          </a:solidFill>
                          <a:effectLst/>
                        </a:rPr>
                        <a:t>found object </a:t>
                      </a:r>
                      <a:r>
                        <a:rPr lang="en-GB" sz="2400" spc="40" dirty="0">
                          <a:solidFill>
                            <a:srgbClr val="FF0000"/>
                          </a:solidFill>
                          <a:effectLst/>
                        </a:rPr>
                        <a:t>⇌</a:t>
                      </a:r>
                      <a:r>
                        <a:rPr lang="en-GB" sz="2400" spc="40" dirty="0">
                          <a:solidFill>
                            <a:srgbClr val="0000FF"/>
                          </a:solidFill>
                          <a:effectLst/>
                        </a:rPr>
                        <a:t> intensities </a:t>
                      </a:r>
                      <a:r>
                        <a:rPr lang="en-GB" sz="2400" spc="40" dirty="0">
                          <a:solidFill>
                            <a:srgbClr val="FF0000"/>
                          </a:solidFill>
                          <a:effectLst/>
                        </a:rPr>
                        <a:t>⇌</a:t>
                      </a:r>
                      <a:r>
                        <a:rPr lang="en-GB" sz="2400" spc="40" dirty="0">
                          <a:solidFill>
                            <a:srgbClr val="0000FF"/>
                          </a:solidFill>
                          <a:effectLst/>
                        </a:rPr>
                        <a:t> duration </a:t>
                      </a:r>
                      <a:r>
                        <a:rPr lang="en-GB" sz="2400" spc="40" dirty="0">
                          <a:solidFill>
                            <a:srgbClr val="FF0000"/>
                          </a:solidFill>
                          <a:effectLst/>
                        </a:rPr>
                        <a:t>⇌</a:t>
                      </a:r>
                      <a:r>
                        <a:rPr lang="en-GB" sz="2400" spc="40" dirty="0">
                          <a:solidFill>
                            <a:srgbClr val="0000FF"/>
                          </a:solidFill>
                          <a:effectLst/>
                        </a:rPr>
                        <a:t> the listening- encounter </a:t>
                      </a:r>
                      <a:r>
                        <a:rPr lang="en-GB" sz="2400" spc="40" dirty="0">
                          <a:solidFill>
                            <a:srgbClr val="FF0000"/>
                          </a:solidFill>
                          <a:effectLst/>
                        </a:rPr>
                        <a:t> ⇌ </a:t>
                      </a:r>
                      <a:r>
                        <a:rPr lang="en-GB" sz="2400" spc="40" dirty="0">
                          <a:solidFill>
                            <a:srgbClr val="0000FF"/>
                          </a:solidFill>
                          <a:effectLst/>
                        </a:rPr>
                        <a:t>air </a:t>
                      </a:r>
                      <a:r>
                        <a:rPr lang="en-GB" sz="2400" spc="40" dirty="0">
                          <a:solidFill>
                            <a:srgbClr val="FF0000"/>
                          </a:solidFill>
                          <a:effectLst/>
                        </a:rPr>
                        <a:t> ⇌</a:t>
                      </a:r>
                      <a:r>
                        <a:rPr lang="en-GB" sz="2400" spc="40" dirty="0">
                          <a:solidFill>
                            <a:srgbClr val="0000FF"/>
                          </a:solidFill>
                          <a:effectLst/>
                        </a:rPr>
                        <a:t> dimensionalities ⇌ segment </a:t>
                      </a:r>
                      <a:r>
                        <a:rPr lang="en-GB" sz="2400" spc="40" dirty="0">
                          <a:solidFill>
                            <a:srgbClr val="FF0000"/>
                          </a:solidFill>
                          <a:effectLst/>
                        </a:rPr>
                        <a:t> ⇌</a:t>
                      </a:r>
                      <a:r>
                        <a:rPr lang="en-GB" sz="2400" spc="40" dirty="0">
                          <a:solidFill>
                            <a:srgbClr val="0000FF"/>
                          </a:solidFill>
                          <a:effectLst/>
                        </a:rPr>
                        <a:t> morphogenesis </a:t>
                      </a:r>
                      <a:r>
                        <a:rPr lang="en-GB" sz="2400" spc="40" dirty="0">
                          <a:solidFill>
                            <a:srgbClr val="FF0000"/>
                          </a:solidFill>
                          <a:effectLst/>
                        </a:rPr>
                        <a:t> ⇌</a:t>
                      </a:r>
                      <a:r>
                        <a:rPr lang="en-GB" sz="2400" spc="40" dirty="0">
                          <a:solidFill>
                            <a:srgbClr val="0000FF"/>
                          </a:solidFill>
                          <a:effectLst/>
                        </a:rPr>
                        <a:t> genitalia </a:t>
                      </a:r>
                      <a:r>
                        <a:rPr lang="en-GB" sz="2400" spc="40" dirty="0">
                          <a:solidFill>
                            <a:srgbClr val="FF0000"/>
                          </a:solidFill>
                          <a:effectLst/>
                        </a:rPr>
                        <a:t> ⇌</a:t>
                      </a:r>
                      <a:r>
                        <a:rPr lang="en-GB" sz="2400" spc="40" dirty="0">
                          <a:solidFill>
                            <a:srgbClr val="0000FF"/>
                          </a:solidFill>
                          <a:effectLst/>
                        </a:rPr>
                        <a:t> magic </a:t>
                      </a:r>
                      <a:r>
                        <a:rPr lang="en-GB" sz="2400" spc="40" dirty="0">
                          <a:solidFill>
                            <a:srgbClr val="FF0000"/>
                          </a:solidFill>
                          <a:effectLst/>
                        </a:rPr>
                        <a:t> ⇌ planes of immanence </a:t>
                      </a:r>
                      <a:r>
                        <a:rPr lang="en-GB" sz="2400" spc="40" dirty="0">
                          <a:solidFill>
                            <a:srgbClr val="0000FF"/>
                          </a:solidFill>
                          <a:effectLst/>
                        </a:rPr>
                        <a:t>⇌transubstantiation of the senses </a:t>
                      </a:r>
                      <a:r>
                        <a:rPr lang="en-GB" sz="2400" spc="40" dirty="0">
                          <a:solidFill>
                            <a:srgbClr val="FF0000"/>
                          </a:solidFill>
                          <a:effectLst/>
                        </a:rPr>
                        <a:t> ⇌</a:t>
                      </a:r>
                      <a:r>
                        <a:rPr lang="en-GB" sz="2400" spc="40" dirty="0">
                          <a:solidFill>
                            <a:srgbClr val="0000FF"/>
                          </a:solidFill>
                          <a:effectLst/>
                        </a:rPr>
                        <a:t>anger ⇌ distributed intelligence </a:t>
                      </a:r>
                      <a:r>
                        <a:rPr lang="en-GB" sz="2400" spc="40" dirty="0">
                          <a:solidFill>
                            <a:srgbClr val="FF0000"/>
                          </a:solidFill>
                          <a:effectLst/>
                        </a:rPr>
                        <a:t>⇌</a:t>
                      </a:r>
                      <a:r>
                        <a:rPr lang="en-GB" sz="2400" spc="40" dirty="0">
                          <a:solidFill>
                            <a:srgbClr val="0000FF"/>
                          </a:solidFill>
                          <a:effectLst/>
                        </a:rPr>
                        <a:t>neural networks ⇌ making intelligence </a:t>
                      </a:r>
                      <a:r>
                        <a:rPr lang="en-GB" sz="2400" spc="40" dirty="0">
                          <a:solidFill>
                            <a:srgbClr val="FF0000"/>
                          </a:solidFill>
                          <a:effectLst/>
                        </a:rPr>
                        <a:t>⇌</a:t>
                      </a:r>
                      <a:r>
                        <a:rPr lang="en-GB" sz="2400" spc="40" dirty="0">
                          <a:solidFill>
                            <a:srgbClr val="0000FF"/>
                          </a:solidFill>
                          <a:effectLst/>
                        </a:rPr>
                        <a:t> dirty</a:t>
                      </a:r>
                      <a:r>
                        <a:rPr lang="en-GB" sz="2400" spc="40" dirty="0">
                          <a:solidFill>
                            <a:srgbClr val="FF0000"/>
                          </a:solidFill>
                          <a:effectLst/>
                        </a:rPr>
                        <a:t> ⇌</a:t>
                      </a:r>
                      <a:r>
                        <a:rPr lang="en-GB" sz="2400" spc="40" dirty="0">
                          <a:solidFill>
                            <a:srgbClr val="0000FF"/>
                          </a:solidFill>
                          <a:effectLst/>
                        </a:rPr>
                        <a:t> improv ⇌ submission ⇌ belonging ⇌ bots ⇌ difference ⇌ libidinal  </a:t>
                      </a:r>
                      <a:r>
                        <a:rPr lang="en-GB" sz="2400" spc="40" dirty="0">
                          <a:solidFill>
                            <a:srgbClr val="FF0000"/>
                          </a:solidFill>
                          <a:effectLst/>
                        </a:rPr>
                        <a:t>⇌</a:t>
                      </a:r>
                      <a:r>
                        <a:rPr lang="en-GB" sz="2400" spc="40" dirty="0">
                          <a:solidFill>
                            <a:srgbClr val="0000FF"/>
                          </a:solidFill>
                          <a:effectLst/>
                        </a:rPr>
                        <a:t> Cephalopoda  </a:t>
                      </a:r>
                      <a:r>
                        <a:rPr lang="en-GB" sz="2400" spc="40" dirty="0">
                          <a:solidFill>
                            <a:srgbClr val="FF0000"/>
                          </a:solidFill>
                          <a:effectLst/>
                        </a:rPr>
                        <a:t>⇌</a:t>
                      </a:r>
                      <a:r>
                        <a:rPr lang="en-GB" sz="2400" spc="40" dirty="0">
                          <a:solidFill>
                            <a:srgbClr val="0000FF"/>
                          </a:solidFill>
                          <a:effectLst/>
                        </a:rPr>
                        <a:t> spells</a:t>
                      </a:r>
                      <a:r>
                        <a:rPr lang="en-GB" sz="2400" spc="40" dirty="0">
                          <a:solidFill>
                            <a:srgbClr val="FF0000"/>
                          </a:solidFill>
                          <a:effectLst/>
                        </a:rPr>
                        <a:t>⇌</a:t>
                      </a:r>
                      <a:r>
                        <a:rPr lang="en-GB" sz="2400" spc="40" dirty="0">
                          <a:solidFill>
                            <a:srgbClr val="0000FF"/>
                          </a:solidFill>
                          <a:effectLst/>
                        </a:rPr>
                        <a:t> sex, drugs, rock n’ roll ⇌ </a:t>
                      </a:r>
                      <a:r>
                        <a:rPr lang="en-GB" sz="2400" spc="40" dirty="0" err="1">
                          <a:solidFill>
                            <a:srgbClr val="0000FF"/>
                          </a:solidFill>
                          <a:effectLst/>
                        </a:rPr>
                        <a:t>cosmo</a:t>
                      </a:r>
                      <a:r>
                        <a:rPr lang="en-GB" sz="2400" spc="40" dirty="0">
                          <a:solidFill>
                            <a:srgbClr val="0000FF"/>
                          </a:solidFill>
                          <a:effectLst/>
                        </a:rPr>
                        <a:t>-politics ⇌ gut feeling ⇌quantum physics</a:t>
                      </a:r>
                      <a:r>
                        <a:rPr lang="en-GB" sz="2400" spc="40" dirty="0">
                          <a:solidFill>
                            <a:srgbClr val="FF0000"/>
                          </a:solidFill>
                          <a:effectLst/>
                        </a:rPr>
                        <a:t>⇌ </a:t>
                      </a:r>
                      <a:r>
                        <a:rPr lang="en-GB" sz="2400" spc="40" dirty="0">
                          <a:solidFill>
                            <a:srgbClr val="0000FF"/>
                          </a:solidFill>
                          <a:effectLst/>
                        </a:rPr>
                        <a:t>the Greek </a:t>
                      </a:r>
                      <a:r>
                        <a:rPr lang="en-GB" sz="2400" spc="40" dirty="0">
                          <a:solidFill>
                            <a:srgbClr val="FF0000"/>
                          </a:solidFill>
                          <a:effectLst/>
                        </a:rPr>
                        <a:t>debt</a:t>
                      </a:r>
                      <a:r>
                        <a:rPr lang="en-GB" sz="2400" spc="40" dirty="0">
                          <a:solidFill>
                            <a:srgbClr val="0000FF"/>
                          </a:solidFill>
                          <a:effectLst/>
                        </a:rPr>
                        <a:t> ⇌ </a:t>
                      </a:r>
                      <a:r>
                        <a:rPr lang="en-GB" sz="2400" spc="40" dirty="0" err="1">
                          <a:solidFill>
                            <a:srgbClr val="0000FF"/>
                          </a:solidFill>
                          <a:effectLst/>
                        </a:rPr>
                        <a:t>anthropocene</a:t>
                      </a:r>
                      <a:r>
                        <a:rPr lang="en-GB" sz="2400" spc="40" dirty="0">
                          <a:solidFill>
                            <a:srgbClr val="0000FF"/>
                          </a:solidFill>
                          <a:effectLst/>
                        </a:rPr>
                        <a:t>⇌ non-monogamy</a:t>
                      </a:r>
                      <a:r>
                        <a:rPr lang="en-GB" sz="2400" spc="40" dirty="0">
                          <a:solidFill>
                            <a:srgbClr val="FF0000"/>
                          </a:solidFill>
                          <a:effectLst/>
                        </a:rPr>
                        <a:t>⇌ derivatives ⇌ </a:t>
                      </a:r>
                      <a:r>
                        <a:rPr lang="en-GB" sz="2400" spc="40" dirty="0">
                          <a:solidFill>
                            <a:srgbClr val="0000FF"/>
                          </a:solidFill>
                          <a:effectLst/>
                        </a:rPr>
                        <a:t>blockchain</a:t>
                      </a:r>
                      <a:r>
                        <a:rPr lang="en-GB" sz="2400" spc="40" dirty="0">
                          <a:solidFill>
                            <a:srgbClr val="FF0000"/>
                          </a:solidFill>
                          <a:effectLst/>
                        </a:rPr>
                        <a:t>⇌</a:t>
                      </a:r>
                      <a:r>
                        <a:rPr lang="en-GB" sz="2400" spc="40" dirty="0">
                          <a:solidFill>
                            <a:srgbClr val="0000FF"/>
                          </a:solidFill>
                          <a:effectLst/>
                        </a:rPr>
                        <a:t> ⇌ simultaneity  ⇌ friendship ⇌ boxing ⇌stuttering ⇌ lovers ⇌ </a:t>
                      </a:r>
                      <a:r>
                        <a:rPr lang="en-GB" sz="2400" spc="40" dirty="0">
                          <a:solidFill>
                            <a:srgbClr val="FF0000"/>
                          </a:solidFill>
                          <a:effectLst/>
                        </a:rPr>
                        <a:t>ontological nothingness</a:t>
                      </a:r>
                      <a:r>
                        <a:rPr lang="en-GB" sz="2400" spc="40" dirty="0">
                          <a:solidFill>
                            <a:srgbClr val="0000FF"/>
                          </a:solidFill>
                          <a:effectLst/>
                        </a:rPr>
                        <a:t> ⇌ non-locality ⇌ boredom ⇌ superpositionality⇌  laughter ⇌ monad </a:t>
                      </a:r>
                      <a:r>
                        <a:rPr lang="en-GB" sz="2400" spc="40" dirty="0">
                          <a:solidFill>
                            <a:srgbClr val="FF0000"/>
                          </a:solidFill>
                          <a:effectLst/>
                        </a:rPr>
                        <a:t>⇌</a:t>
                      </a:r>
                      <a:r>
                        <a:rPr lang="en-GB" sz="2400" spc="40" dirty="0">
                          <a:solidFill>
                            <a:srgbClr val="0000FF"/>
                          </a:solidFill>
                          <a:effectLst/>
                        </a:rPr>
                        <a:t>the God particle </a:t>
                      </a:r>
                      <a:r>
                        <a:rPr lang="en-GB" sz="2400" spc="40" dirty="0">
                          <a:solidFill>
                            <a:srgbClr val="FF0000"/>
                          </a:solidFill>
                          <a:effectLst/>
                        </a:rPr>
                        <a:t>⇌</a:t>
                      </a:r>
                      <a:r>
                        <a:rPr lang="en-GB" sz="2400" spc="40" dirty="0">
                          <a:solidFill>
                            <a:srgbClr val="0000FF"/>
                          </a:solidFill>
                          <a:effectLst/>
                        </a:rPr>
                        <a:t> dark matter ⇌ holes ⇌ meta-physics ⇌ matter ⇌ event ⇌ inhabited philosophy </a:t>
                      </a:r>
                      <a:r>
                        <a:rPr lang="en-GB" sz="2000" spc="40" dirty="0">
                          <a:solidFill>
                            <a:srgbClr val="FF0000"/>
                          </a:solidFill>
                          <a:effectLst/>
                        </a:rPr>
                        <a:t>⇌</a:t>
                      </a:r>
                      <a:r>
                        <a:rPr lang="en-GB" sz="2000" spc="40" dirty="0">
                          <a:solidFill>
                            <a:srgbClr val="0000FF"/>
                          </a:solidFill>
                          <a:effectLst/>
                        </a:rPr>
                        <a:t>. Post-Newtonian </a:t>
                      </a:r>
                      <a:endParaRPr lang="en-GB" sz="20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0" marB="0">
                    <a:solidFill>
                      <a:schemeClr val="bg1"/>
                    </a:solidFill>
                  </a:tcPr>
                </a:tc>
                <a:extLst>
                  <a:ext uri="{0D108BD9-81ED-4DB2-BD59-A6C34878D82A}">
                    <a16:rowId xmlns:a16="http://schemas.microsoft.com/office/drawing/2014/main" val="3892434406"/>
                  </a:ext>
                </a:extLst>
              </a:tr>
            </a:tbl>
          </a:graphicData>
        </a:graphic>
      </p:graphicFrame>
    </p:spTree>
    <p:extLst>
      <p:ext uri="{BB962C8B-B14F-4D97-AF65-F5344CB8AC3E}">
        <p14:creationId xmlns:p14="http://schemas.microsoft.com/office/powerpoint/2010/main" val="1802912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57" y="139851"/>
            <a:ext cx="8486607" cy="1043492"/>
          </a:xfrm>
        </p:spPr>
        <p:txBody>
          <a:bodyPr>
            <a:normAutofit fontScale="90000"/>
          </a:bodyPr>
          <a:lstStyle/>
          <a:p>
            <a:pPr algn="l"/>
            <a:r>
              <a:rPr lang="en-GB" dirty="0">
                <a:solidFill>
                  <a:srgbClr val="FF0000"/>
                </a:solidFill>
              </a:rPr>
              <a:t>R</a:t>
            </a:r>
            <a:r>
              <a:rPr lang="en-GB" dirty="0">
                <a:solidFill>
                  <a:srgbClr val="0000FF"/>
                </a:solidFill>
              </a:rPr>
              <a:t>ADICAL MATTER: </a:t>
            </a:r>
            <a:r>
              <a:rPr lang="en-GB" sz="3600" dirty="0">
                <a:solidFill>
                  <a:srgbClr val="0000FF"/>
                </a:solidFill>
              </a:rPr>
              <a:t>Research Context </a:t>
            </a:r>
            <a:br>
              <a:rPr lang="en-GB" dirty="0">
                <a:solidFill>
                  <a:srgbClr val="0000FF"/>
                </a:solidFill>
              </a:rPr>
            </a:br>
            <a:r>
              <a:rPr lang="en-GB" dirty="0">
                <a:solidFill>
                  <a:srgbClr val="0000FF"/>
                </a:solidFill>
              </a:rPr>
              <a:t> </a:t>
            </a:r>
            <a:endParaRPr lang="en-US" sz="4000" dirty="0">
              <a:solidFill>
                <a:srgbClr val="0000FF"/>
              </a:solidFill>
            </a:endParaRPr>
          </a:p>
        </p:txBody>
      </p:sp>
      <p:sp>
        <p:nvSpPr>
          <p:cNvPr id="4" name="TextBox 3">
            <a:extLst>
              <a:ext uri="{FF2B5EF4-FFF2-40B4-BE49-F238E27FC236}">
                <a16:creationId xmlns:a16="http://schemas.microsoft.com/office/drawing/2014/main" id="{493ACE68-B96F-8E4F-A05E-8ADAD03BCA09}"/>
              </a:ext>
            </a:extLst>
          </p:cNvPr>
          <p:cNvSpPr txBox="1"/>
          <p:nvPr/>
        </p:nvSpPr>
        <p:spPr>
          <a:xfrm>
            <a:off x="290455" y="751242"/>
            <a:ext cx="8380209" cy="6186309"/>
          </a:xfrm>
          <a:prstGeom prst="rect">
            <a:avLst/>
          </a:prstGeom>
          <a:noFill/>
        </p:spPr>
        <p:txBody>
          <a:bodyPr wrap="square" rtlCol="0">
            <a:spAutoFit/>
          </a:bodyPr>
          <a:lstStyle/>
          <a:p>
            <a:pPr marL="285750" indent="-285750">
              <a:buFont typeface="Arial" panose="020B0604020202020204" pitchFamily="34" charset="0"/>
              <a:buChar char="•"/>
            </a:pPr>
            <a:r>
              <a:rPr lang="en-US" u="sng" dirty="0"/>
              <a:t>Moving away from instrumental reason</a:t>
            </a:r>
            <a:r>
              <a:rPr lang="en-US" dirty="0"/>
              <a:t> with its silo depictions of disciplines (a kind of ‘identity politics’ of knowledge systems – as in ‘Science’, ‘Technology’, ‘Engineering’, ‘Art’, ‘Math’ – which can only be ‘thought together’ via ‘trans-’ or ‘cross-’ field links, and which tend to pose </a:t>
            </a:r>
            <a:r>
              <a:rPr lang="en-US" b="1" dirty="0">
                <a:solidFill>
                  <a:srgbClr val="FF0000"/>
                </a:solidFill>
              </a:rPr>
              <a:t>dead-end questions </a:t>
            </a:r>
            <a:r>
              <a:rPr lang="en-US" dirty="0"/>
              <a:t>such as “can artists work with scientists?” [Spoiler Alert: yes]. This entrenched  pedagogical approach tends also to view theory as a ‘model’ (to be applied  to an object, to an observation, to an invention, discovery, design, ethics, politics, social agency, orientation, even gender).  This is not to say that the silos are unimportant or necessarily incorrect. </a:t>
            </a:r>
          </a:p>
          <a:p>
            <a:endParaRPr lang="en-US" dirty="0"/>
          </a:p>
          <a:p>
            <a:pPr marL="285750" indent="-285750">
              <a:buFont typeface="Arial" panose="020B0604020202020204" pitchFamily="34" charset="0"/>
              <a:buChar char="•"/>
            </a:pPr>
            <a:r>
              <a:rPr lang="en-US" u="sng" dirty="0"/>
              <a:t>But if we take as a given the impact of a post-Newtonian shift </a:t>
            </a:r>
            <a:r>
              <a:rPr lang="en-US" dirty="0"/>
              <a:t>(and as profound, the Bohr-Einstein-Mandelbrot developments, alongside the leaps in imaging, neural networks, robotics, distributed intelligences, and new materialisms), an entirely </a:t>
            </a:r>
            <a:r>
              <a:rPr lang="en-US" b="1" dirty="0">
                <a:solidFill>
                  <a:srgbClr val="FF0000"/>
                </a:solidFill>
              </a:rPr>
              <a:t>different pedagogical approach </a:t>
            </a:r>
            <a:r>
              <a:rPr lang="en-US" dirty="0"/>
              <a:t>is required, one that expresses (and indeed is led by) a post-Newtonian matrix –  re-thinking the object et al as sticky cohesion, vital entanglement, non-representational encounter.  This has always been the preserve of modern and contemporary art, which knowingly or otherwise rifts off of ‘science-knowledge’ paradigms from alchemy to quantum physics to fractal philosophy. </a:t>
            </a:r>
          </a:p>
          <a:p>
            <a:endParaRPr lang="en-US" dirty="0"/>
          </a:p>
          <a:p>
            <a:pPr marL="285750" indent="-285750">
              <a:buFont typeface="Arial" panose="020B0604020202020204" pitchFamily="34" charset="0"/>
              <a:buChar char="•"/>
            </a:pPr>
            <a:r>
              <a:rPr lang="en-US" u="sng" dirty="0"/>
              <a:t>I call this new paradigmatic / </a:t>
            </a:r>
            <a:r>
              <a:rPr lang="en-US" u="sng" dirty="0" err="1"/>
              <a:t>pedgagogical</a:t>
            </a:r>
            <a:r>
              <a:rPr lang="en-US" u="sng" dirty="0"/>
              <a:t> approach</a:t>
            </a:r>
            <a:r>
              <a:rPr lang="en-US" dirty="0"/>
              <a:t>: </a:t>
            </a:r>
            <a:r>
              <a:rPr lang="en-US" b="1" dirty="0">
                <a:solidFill>
                  <a:srgbClr val="FF0000"/>
                </a:solidFill>
              </a:rPr>
              <a:t>Radical Matter</a:t>
            </a:r>
            <a:r>
              <a:rPr lang="en-US" b="1" dirty="0"/>
              <a:t>. </a:t>
            </a:r>
            <a:r>
              <a:rPr lang="en-US" dirty="0"/>
              <a:t>It is something I have been engaged with for at least two decades.</a:t>
            </a:r>
            <a:endParaRPr lang="en-US" b="1" dirty="0"/>
          </a:p>
          <a:p>
            <a:endParaRPr lang="en-US" dirty="0"/>
          </a:p>
          <a:p>
            <a:pPr algn="just"/>
            <a:r>
              <a:rPr lang="en-US" dirty="0"/>
              <a:t>   </a:t>
            </a:r>
          </a:p>
        </p:txBody>
      </p:sp>
    </p:spTree>
    <p:extLst>
      <p:ext uri="{BB962C8B-B14F-4D97-AF65-F5344CB8AC3E}">
        <p14:creationId xmlns:p14="http://schemas.microsoft.com/office/powerpoint/2010/main" val="195995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7" name="Title 6">
            <a:extLst>
              <a:ext uri="{FF2B5EF4-FFF2-40B4-BE49-F238E27FC236}">
                <a16:creationId xmlns:a16="http://schemas.microsoft.com/office/drawing/2014/main" id="{AC3C3B1D-F46A-3D4F-B6E1-B299A3A93B6D}"/>
              </a:ext>
            </a:extLst>
          </p:cNvPr>
          <p:cNvSpPr>
            <a:spLocks noGrp="1"/>
          </p:cNvSpPr>
          <p:nvPr>
            <p:ph type="ctrTitle"/>
          </p:nvPr>
        </p:nvSpPr>
        <p:spPr>
          <a:xfrm>
            <a:off x="0" y="1"/>
            <a:ext cx="7589520" cy="922019"/>
          </a:xfrm>
        </p:spPr>
        <p:txBody>
          <a:bodyPr/>
          <a:lstStyle/>
          <a:p>
            <a:r>
              <a:rPr lang="en-GB" dirty="0">
                <a:solidFill>
                  <a:srgbClr val="FF0000"/>
                </a:solidFill>
              </a:rPr>
              <a:t>R</a:t>
            </a:r>
            <a:r>
              <a:rPr lang="en-GB" dirty="0">
                <a:solidFill>
                  <a:srgbClr val="0000FF"/>
                </a:solidFill>
              </a:rPr>
              <a:t>ADICAL MATTER: </a:t>
            </a:r>
            <a:r>
              <a:rPr lang="en-GB" sz="3200" dirty="0">
                <a:solidFill>
                  <a:srgbClr val="0000FF"/>
                </a:solidFill>
              </a:rPr>
              <a:t>topics &amp; findings</a:t>
            </a:r>
            <a:endParaRPr lang="en-US" sz="3200" dirty="0"/>
          </a:p>
        </p:txBody>
      </p:sp>
      <p:sp>
        <p:nvSpPr>
          <p:cNvPr id="9" name="TextBox 8">
            <a:extLst>
              <a:ext uri="{FF2B5EF4-FFF2-40B4-BE49-F238E27FC236}">
                <a16:creationId xmlns:a16="http://schemas.microsoft.com/office/drawing/2014/main" id="{279B3167-4245-C44D-ABE9-36ECA692BC1C}"/>
              </a:ext>
            </a:extLst>
          </p:cNvPr>
          <p:cNvSpPr txBox="1"/>
          <p:nvPr/>
        </p:nvSpPr>
        <p:spPr>
          <a:xfrm>
            <a:off x="153056" y="774399"/>
            <a:ext cx="8731208" cy="6463308"/>
          </a:xfrm>
          <a:prstGeom prst="rect">
            <a:avLst/>
          </a:prstGeom>
          <a:noFill/>
        </p:spPr>
        <p:txBody>
          <a:bodyPr wrap="square" rtlCol="0">
            <a:spAutoFit/>
          </a:bodyPr>
          <a:lstStyle/>
          <a:p>
            <a:pPr marL="342900" indent="-342900">
              <a:buAutoNum type="arabicPeriod"/>
            </a:pPr>
            <a:r>
              <a:rPr lang="en-US" dirty="0"/>
              <a:t>Topics:</a:t>
            </a:r>
          </a:p>
          <a:p>
            <a:pPr marL="742950" lvl="1" indent="-285750">
              <a:buFont typeface="Arial" panose="020B0604020202020204" pitchFamily="34" charset="0"/>
              <a:buChar char="•"/>
            </a:pPr>
            <a:r>
              <a:rPr lang="en-US" dirty="0"/>
              <a:t>How </a:t>
            </a:r>
            <a:r>
              <a:rPr lang="en-US" b="1" dirty="0"/>
              <a:t>Radical Matter </a:t>
            </a:r>
            <a:r>
              <a:rPr lang="en-US" dirty="0"/>
              <a:t>provides a new and impactful pedagogy, one that positions the achievements of a post-Newtonian world in a way that puts ‘making’, ‘curiosity’, ‘experiment’ and ‘risk’ as foundational to an enhanced, 21</a:t>
            </a:r>
            <a:r>
              <a:rPr lang="en-US" baseline="30000" dirty="0"/>
              <a:t>st</a:t>
            </a:r>
            <a:r>
              <a:rPr lang="en-US" dirty="0"/>
              <a:t> century vision of ‘the liberal arts’. </a:t>
            </a:r>
          </a:p>
          <a:p>
            <a:pPr marL="742950" lvl="1" indent="-285750">
              <a:buFont typeface="Arial" panose="020B0604020202020204" pitchFamily="34" charset="0"/>
              <a:buChar char="•"/>
            </a:pPr>
            <a:r>
              <a:rPr lang="en-US" dirty="0"/>
              <a:t>How </a:t>
            </a:r>
            <a:r>
              <a:rPr lang="en-US" b="1" dirty="0"/>
              <a:t>Radical Matter </a:t>
            </a:r>
            <a:r>
              <a:rPr lang="en-US" dirty="0"/>
              <a:t>offers wider uses for the society outside of academia – this includes re-dressing archival retrieval systems, away from Dewy decimal and other library information retrieval systems. It also has impact on establishing a different kind of search engine, where the algorithm(s) generated require a proliferation of data information rather than a minimizing of data. In this sense it holds out the capacity to redress the usual strategies of search engines such as Google, Bing, etc which operate off of older paradigmatic systems, rather than via complexity feedback loops.</a:t>
            </a:r>
          </a:p>
          <a:p>
            <a:pPr lvl="1"/>
            <a:endParaRPr lang="en-US" dirty="0"/>
          </a:p>
          <a:p>
            <a:pPr marL="342900" indent="-342900">
              <a:buAutoNum type="arabicPeriod" startAt="2"/>
            </a:pPr>
            <a:r>
              <a:rPr lang="en-US" dirty="0"/>
              <a:t>Findings:</a:t>
            </a:r>
          </a:p>
          <a:p>
            <a:pPr marL="742950" lvl="1" indent="-285750">
              <a:buFont typeface="Arial" panose="020B0604020202020204" pitchFamily="34" charset="0"/>
              <a:buChar char="•"/>
            </a:pPr>
            <a:r>
              <a:rPr lang="en-US" dirty="0"/>
              <a:t>Method: further development of ‘groundless ground’ research methods including but not limited to feminist-queer theory (Stengers, Haraway), complexity (Prigogine), uncertainty (Heisenberg), fractal geometry (Mandelbrot) and undecidability (</a:t>
            </a:r>
            <a:r>
              <a:rPr lang="en-US" dirty="0" err="1"/>
              <a:t>Godel</a:t>
            </a:r>
            <a:r>
              <a:rPr lang="en-US" dirty="0"/>
              <a:t>)</a:t>
            </a:r>
          </a:p>
          <a:p>
            <a:pPr marL="742950" lvl="1" indent="-285750">
              <a:buFont typeface="Arial" panose="020B0604020202020204" pitchFamily="34" charset="0"/>
              <a:buChar char="•"/>
            </a:pPr>
            <a:r>
              <a:rPr lang="en-US" dirty="0"/>
              <a:t>Data Loam: a new data information search engine (in process with Vienna School of Applied Arts).</a:t>
            </a:r>
          </a:p>
          <a:p>
            <a:endParaRPr lang="en-US" dirty="0"/>
          </a:p>
          <a:p>
            <a:pPr marL="342900" indent="-342900">
              <a:buAutoNum type="arabicPeriod"/>
            </a:pPr>
            <a:endParaRPr lang="en-US" dirty="0"/>
          </a:p>
        </p:txBody>
      </p:sp>
    </p:spTree>
    <p:extLst>
      <p:ext uri="{BB962C8B-B14F-4D97-AF65-F5344CB8AC3E}">
        <p14:creationId xmlns:p14="http://schemas.microsoft.com/office/powerpoint/2010/main" val="780930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7" name="Title 6">
            <a:extLst>
              <a:ext uri="{FF2B5EF4-FFF2-40B4-BE49-F238E27FC236}">
                <a16:creationId xmlns:a16="http://schemas.microsoft.com/office/drawing/2014/main" id="{BD2E2136-A3CC-0A4B-BEB5-328BCFEEF7D2}"/>
              </a:ext>
            </a:extLst>
          </p:cNvPr>
          <p:cNvSpPr>
            <a:spLocks noGrp="1"/>
          </p:cNvSpPr>
          <p:nvPr>
            <p:ph type="ctrTitle"/>
          </p:nvPr>
        </p:nvSpPr>
        <p:spPr>
          <a:xfrm>
            <a:off x="-129540" y="0"/>
            <a:ext cx="8473440" cy="548640"/>
          </a:xfrm>
        </p:spPr>
        <p:txBody>
          <a:bodyPr>
            <a:normAutofit fontScale="90000"/>
          </a:bodyPr>
          <a:lstStyle/>
          <a:p>
            <a:r>
              <a:rPr lang="en-GB" dirty="0">
                <a:solidFill>
                  <a:srgbClr val="FF0000"/>
                </a:solidFill>
              </a:rPr>
              <a:t>R</a:t>
            </a:r>
            <a:r>
              <a:rPr lang="en-GB" dirty="0">
                <a:solidFill>
                  <a:srgbClr val="0000FF"/>
                </a:solidFill>
              </a:rPr>
              <a:t>ADICAL MATTER: </a:t>
            </a:r>
            <a:r>
              <a:rPr lang="en-GB" sz="3600" dirty="0">
                <a:solidFill>
                  <a:srgbClr val="0000FF"/>
                </a:solidFill>
              </a:rPr>
              <a:t>research outputs &amp; grants</a:t>
            </a:r>
            <a:endParaRPr lang="en-US" sz="3600" dirty="0"/>
          </a:p>
        </p:txBody>
      </p:sp>
      <p:sp>
        <p:nvSpPr>
          <p:cNvPr id="11" name="TextBox 10">
            <a:extLst>
              <a:ext uri="{FF2B5EF4-FFF2-40B4-BE49-F238E27FC236}">
                <a16:creationId xmlns:a16="http://schemas.microsoft.com/office/drawing/2014/main" id="{AC41134F-CE9B-CD4C-BFA9-EBCC94F954AA}"/>
              </a:ext>
            </a:extLst>
          </p:cNvPr>
          <p:cNvSpPr txBox="1"/>
          <p:nvPr/>
        </p:nvSpPr>
        <p:spPr>
          <a:xfrm>
            <a:off x="205740" y="624840"/>
            <a:ext cx="8549640" cy="5078313"/>
          </a:xfrm>
          <a:prstGeom prst="rect">
            <a:avLst/>
          </a:prstGeom>
          <a:noFill/>
        </p:spPr>
        <p:txBody>
          <a:bodyPr wrap="square" rtlCol="0">
            <a:spAutoFit/>
          </a:bodyPr>
          <a:lstStyle/>
          <a:p>
            <a:pPr marL="342900" indent="-342900">
              <a:buFontTx/>
              <a:buAutoNum type="arabicPeriod"/>
            </a:pPr>
            <a:r>
              <a:rPr lang="en-US" dirty="0"/>
              <a:t>Single Authored Book: J. Golding, </a:t>
            </a:r>
            <a:r>
              <a:rPr lang="en-US" i="1" dirty="0"/>
              <a:t>Radical Matter </a:t>
            </a:r>
            <a:r>
              <a:rPr lang="en-US" dirty="0"/>
              <a:t>(2021 – hopefully in time for the REF!). Peer Reviewed. ISBN/D.O.I tbc</a:t>
            </a:r>
          </a:p>
          <a:p>
            <a:pPr marL="342900" indent="-342900">
              <a:buFontTx/>
              <a:buAutoNum type="arabicPeriod"/>
            </a:pPr>
            <a:r>
              <a:rPr lang="en-US" dirty="0"/>
              <a:t>AHRC Leadership Fellow: </a:t>
            </a:r>
            <a:r>
              <a:rPr lang="en-US" i="1" dirty="0"/>
              <a:t>Radical Matter: Art, Philosophy &amp; the Wild Sciences [after Einstein] </a:t>
            </a:r>
            <a:r>
              <a:rPr lang="en-US" dirty="0"/>
              <a:t>(to be submitted 2018) £247K.</a:t>
            </a:r>
          </a:p>
          <a:p>
            <a:pPr marL="342900" indent="-342900">
              <a:buAutoNum type="arabicPeriod"/>
            </a:pPr>
            <a:r>
              <a:rPr lang="en-US" dirty="0"/>
              <a:t>Co-Authored Book: J. Golding, M. Reinhart, M. </a:t>
            </a:r>
            <a:r>
              <a:rPr lang="en-US" dirty="0" err="1"/>
              <a:t>Paganelli</a:t>
            </a:r>
            <a:r>
              <a:rPr lang="en-US" dirty="0"/>
              <a:t>, V. </a:t>
            </a:r>
            <a:r>
              <a:rPr lang="en-US" dirty="0" err="1"/>
              <a:t>Widrich</a:t>
            </a:r>
            <a:r>
              <a:rPr lang="en-US" dirty="0"/>
              <a:t> (Author-</a:t>
            </a:r>
            <a:r>
              <a:rPr lang="en-US" dirty="0" err="1"/>
              <a:t>Eds</a:t>
            </a:r>
            <a:r>
              <a:rPr lang="en-US" dirty="0"/>
              <a:t>). </a:t>
            </a:r>
            <a:r>
              <a:rPr lang="en-US" i="1" dirty="0"/>
              <a:t>Data Loam: Sometimes Hard, Usually Soft. </a:t>
            </a:r>
            <a:r>
              <a:rPr lang="en-US" dirty="0"/>
              <a:t>De Gruyter Press: 2020  - forthcoming. Peer Reviewed. ISBN/D.O.I tbc</a:t>
            </a:r>
          </a:p>
          <a:p>
            <a:pPr marL="342900" indent="-342900">
              <a:buFontTx/>
              <a:buAutoNum type="arabicPeriod"/>
            </a:pPr>
            <a:r>
              <a:rPr lang="en-US" dirty="0"/>
              <a:t>Peek Grant – co-I. €300K (Austria).  </a:t>
            </a:r>
            <a:r>
              <a:rPr lang="en-US" i="1" dirty="0"/>
              <a:t>Data Loam. </a:t>
            </a:r>
            <a:r>
              <a:rPr lang="en-US" dirty="0"/>
              <a:t>1 Mar 2017 – 28 Feb 2019.  [Many activities, exhibitions, seminars emerged from this which I can list]</a:t>
            </a:r>
          </a:p>
          <a:p>
            <a:pPr marL="342900" indent="-342900">
              <a:buAutoNum type="arabicPeriod"/>
            </a:pPr>
            <a:r>
              <a:rPr lang="en-US" dirty="0"/>
              <a:t>Chapter in Book. Peer Reviewed. “</a:t>
            </a:r>
            <a:r>
              <a:rPr lang="en-US" i="1" dirty="0"/>
              <a:t>Friendship,” </a:t>
            </a:r>
            <a:r>
              <a:rPr lang="en-US" dirty="0"/>
              <a:t> in L. Turner, U. </a:t>
            </a:r>
            <a:r>
              <a:rPr lang="en-US" dirty="0" err="1"/>
              <a:t>Sellbach</a:t>
            </a:r>
            <a:r>
              <a:rPr lang="en-US" dirty="0"/>
              <a:t>, R. Broglio, </a:t>
            </a:r>
            <a:r>
              <a:rPr lang="en-US" i="1" dirty="0"/>
              <a:t>The Edinburgh Companion to Animal Studies, </a:t>
            </a:r>
            <a:r>
              <a:rPr lang="en-US" dirty="0"/>
              <a:t>EUP: 2018, pp. 262-278. Peer reviewed</a:t>
            </a:r>
            <a:r>
              <a:rPr lang="en-GB" dirty="0"/>
              <a:t>. ISBN 978-1474418416.</a:t>
            </a:r>
          </a:p>
          <a:p>
            <a:pPr marL="342900" indent="-342900">
              <a:buAutoNum type="arabicPeriod"/>
            </a:pPr>
            <a:r>
              <a:rPr lang="en-GB" dirty="0"/>
              <a:t>Journal Article. Peer Reviewed. </a:t>
            </a:r>
            <a:r>
              <a:rPr lang="en-GB" i="1" dirty="0"/>
              <a:t>“In the Shadow of Akimbo Corporatism: Arched Athleticism and the ‘Becoming-Human’ of a People,”  Journal of Deleuze Studies, </a:t>
            </a:r>
            <a:r>
              <a:rPr lang="en-GB" dirty="0"/>
              <a:t>Volume 10 Issue 2, 263-279, ISSN 1750-2241 DOI: </a:t>
            </a:r>
            <a:r>
              <a:rPr lang="en-GB" u="sng" dirty="0">
                <a:hlinkClick r:id="rId3">
                  <a:extLst>
                    <a:ext uri="{A12FA001-AC4F-418D-AE19-62706E023703}">
                      <ahyp:hlinkClr xmlns:ahyp="http://schemas.microsoft.com/office/drawing/2018/hyperlinkcolor" val="tx"/>
                    </a:ext>
                  </a:extLst>
                </a:hlinkClick>
              </a:rPr>
              <a:t>http://dx.doi.org/10.3366/dls.2016.0224</a:t>
            </a:r>
            <a:r>
              <a:rPr lang="en-GB" dirty="0"/>
              <a:t>).</a:t>
            </a:r>
            <a:r>
              <a:rPr lang="en-GB" b="1" dirty="0"/>
              <a:t> </a:t>
            </a:r>
            <a:endParaRPr lang="en-US" dirty="0"/>
          </a:p>
          <a:p>
            <a:pPr marL="342900" indent="-342900">
              <a:buAutoNum type="arabicPeriod"/>
            </a:pPr>
            <a:r>
              <a:rPr lang="en-US" dirty="0"/>
              <a:t>Chapter in Book. Peer Reviewed. </a:t>
            </a:r>
            <a:r>
              <a:rPr lang="en-US" i="1" dirty="0"/>
              <a:t>“Drone Consciousness in the Zero Zones of Time,” </a:t>
            </a:r>
            <a:r>
              <a:rPr lang="en-US" dirty="0"/>
              <a:t>in D. Rubinstein, </a:t>
            </a:r>
            <a:r>
              <a:rPr lang="en-US" i="1" dirty="0"/>
              <a:t>Fragmentation of the Image, </a:t>
            </a:r>
            <a:r>
              <a:rPr lang="en-US" dirty="0"/>
              <a:t>Routledge, 2019.</a:t>
            </a:r>
            <a:endParaRPr lang="en-US" i="1" dirty="0"/>
          </a:p>
        </p:txBody>
      </p:sp>
    </p:spTree>
    <p:extLst>
      <p:ext uri="{BB962C8B-B14F-4D97-AF65-F5344CB8AC3E}">
        <p14:creationId xmlns:p14="http://schemas.microsoft.com/office/powerpoint/2010/main" val="170643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r>
              <a:rPr lang="en-US" dirty="0"/>
              <a:t>]</a:t>
            </a:r>
          </a:p>
        </p:txBody>
      </p:sp>
      <p:sp>
        <p:nvSpPr>
          <p:cNvPr id="7" name="Title 6">
            <a:extLst>
              <a:ext uri="{FF2B5EF4-FFF2-40B4-BE49-F238E27FC236}">
                <a16:creationId xmlns:a16="http://schemas.microsoft.com/office/drawing/2014/main" id="{BD2E2136-A3CC-0A4B-BEB5-328BCFEEF7D2}"/>
              </a:ext>
            </a:extLst>
          </p:cNvPr>
          <p:cNvSpPr>
            <a:spLocks noGrp="1"/>
          </p:cNvSpPr>
          <p:nvPr>
            <p:ph type="ctrTitle"/>
          </p:nvPr>
        </p:nvSpPr>
        <p:spPr>
          <a:xfrm>
            <a:off x="-129540" y="0"/>
            <a:ext cx="8473440" cy="548640"/>
          </a:xfrm>
        </p:spPr>
        <p:txBody>
          <a:bodyPr>
            <a:normAutofit fontScale="90000"/>
          </a:bodyPr>
          <a:lstStyle/>
          <a:p>
            <a:r>
              <a:rPr lang="en-GB" dirty="0">
                <a:solidFill>
                  <a:srgbClr val="FF0000"/>
                </a:solidFill>
              </a:rPr>
              <a:t>R</a:t>
            </a:r>
            <a:r>
              <a:rPr lang="en-GB" dirty="0">
                <a:solidFill>
                  <a:srgbClr val="0000FF"/>
                </a:solidFill>
              </a:rPr>
              <a:t>ADICAL MATTER: </a:t>
            </a:r>
            <a:r>
              <a:rPr lang="en-GB" sz="3600" dirty="0">
                <a:solidFill>
                  <a:srgbClr val="0000FF"/>
                </a:solidFill>
              </a:rPr>
              <a:t>research outputs &amp; grants</a:t>
            </a:r>
            <a:endParaRPr lang="en-US" sz="3600" dirty="0"/>
          </a:p>
        </p:txBody>
      </p:sp>
      <p:sp>
        <p:nvSpPr>
          <p:cNvPr id="13" name="TextBox 12">
            <a:extLst>
              <a:ext uri="{FF2B5EF4-FFF2-40B4-BE49-F238E27FC236}">
                <a16:creationId xmlns:a16="http://schemas.microsoft.com/office/drawing/2014/main" id="{DF89EA8F-8F7B-8F44-95F6-B04DCEEFB3E8}"/>
              </a:ext>
            </a:extLst>
          </p:cNvPr>
          <p:cNvSpPr txBox="1"/>
          <p:nvPr/>
        </p:nvSpPr>
        <p:spPr>
          <a:xfrm>
            <a:off x="457200" y="4922520"/>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284A3350-92F4-1F49-ADEA-DCB835DE0243}"/>
              </a:ext>
            </a:extLst>
          </p:cNvPr>
          <p:cNvSpPr txBox="1"/>
          <p:nvPr/>
        </p:nvSpPr>
        <p:spPr>
          <a:xfrm>
            <a:off x="137160" y="548640"/>
            <a:ext cx="8785860" cy="9756517"/>
          </a:xfrm>
          <a:prstGeom prst="rect">
            <a:avLst/>
          </a:prstGeom>
          <a:noFill/>
        </p:spPr>
        <p:txBody>
          <a:bodyPr wrap="square" rtlCol="0">
            <a:spAutoFit/>
          </a:bodyPr>
          <a:lstStyle/>
          <a:p>
            <a:r>
              <a:rPr lang="en-GB" sz="1200" u="sng" dirty="0"/>
              <a:t>Invited Artist</a:t>
            </a:r>
            <a:r>
              <a:rPr lang="en-GB" sz="1200" dirty="0"/>
              <a:t>-Scholar. “Radical Empathy, Story-telling and the strange materiality of sense.” Spike Island, Bristol. 15 March 2018. The fourth of four events organized exploring the relationships between art, aesthetics and contemporary materialism. </a:t>
            </a:r>
            <a:r>
              <a:rPr lang="en-GB" sz="1200" u="sng" dirty="0">
                <a:hlinkClick r:id="rId3"/>
              </a:rPr>
              <a:t>http://www.spikeisland.org.uk/events/talks/discussion-art-and-its-materials-march-2018/</a:t>
            </a:r>
            <a:r>
              <a:rPr lang="en-GB" sz="1200" dirty="0"/>
              <a:t> </a:t>
            </a:r>
          </a:p>
          <a:p>
            <a:r>
              <a:rPr lang="en-GB" sz="1200" u="sng" dirty="0"/>
              <a:t>Invited </a:t>
            </a:r>
            <a:r>
              <a:rPr lang="en-GB" sz="1200" u="sng" dirty="0" err="1"/>
              <a:t>Panelist</a:t>
            </a:r>
            <a:r>
              <a:rPr lang="en-GB" sz="1200" dirty="0"/>
              <a:t>. “What is Practice-Led Research. Panel organizer: Alan Bolden, LEAF – MIT at CAA in Los Angeles, 22 Feb- 26 Feb 2018 . </a:t>
            </a:r>
            <a:r>
              <a:rPr lang="en-GB" sz="1200" u="sng" dirty="0">
                <a:hlinkClick r:id="rId4"/>
              </a:rPr>
              <a:t>http://www.collegeart.org/programs/conference/</a:t>
            </a:r>
            <a:r>
              <a:rPr lang="en-GB" sz="1200" dirty="0"/>
              <a:t> </a:t>
            </a:r>
          </a:p>
          <a:p>
            <a:r>
              <a:rPr lang="en-GB" sz="1200" u="sng" dirty="0"/>
              <a:t>Invited Speaker</a:t>
            </a:r>
            <a:r>
              <a:rPr lang="en-GB" sz="1200" b="1" i="1" dirty="0"/>
              <a:t>. </a:t>
            </a:r>
            <a:r>
              <a:rPr lang="en-GB" sz="1200" dirty="0"/>
              <a:t>“From Drone-Truth to Radical Empathy:  Consciousness in the Zero Zones of Time.” At </a:t>
            </a:r>
            <a:r>
              <a:rPr lang="en-GB" sz="1200" i="1" dirty="0"/>
              <a:t>Sliced-up ghettos of thought’? Science, art and society -- 20 years from now. </a:t>
            </a:r>
            <a:r>
              <a:rPr lang="en-GB" sz="1200" dirty="0"/>
              <a:t>A lecture series sponsored by the LAHP. 31 Jan 2018. Accepted for publication (see above).</a:t>
            </a:r>
          </a:p>
          <a:p>
            <a:r>
              <a:rPr lang="en-US" sz="1200" u="sng" dirty="0"/>
              <a:t>Keynote</a:t>
            </a:r>
            <a:r>
              <a:rPr lang="en-US" sz="1200" dirty="0"/>
              <a:t>. “1948 Technosphere,” House of World Culture, Berlin. </a:t>
            </a:r>
            <a:r>
              <a:rPr lang="da-DK" sz="1200" dirty="0"/>
              <a:t>30 </a:t>
            </a:r>
            <a:r>
              <a:rPr lang="da-DK" sz="1200" dirty="0" err="1"/>
              <a:t>Nov</a:t>
            </a:r>
            <a:r>
              <a:rPr lang="da-DK" sz="1200" dirty="0"/>
              <a:t> – 2 </a:t>
            </a:r>
            <a:r>
              <a:rPr lang="da-DK" sz="1200" dirty="0" err="1"/>
              <a:t>Dec</a:t>
            </a:r>
            <a:r>
              <a:rPr lang="da-DK" sz="1200" dirty="0"/>
              <a:t> 2017. </a:t>
            </a:r>
            <a:r>
              <a:rPr lang="da-DK" sz="1200" u="sng" dirty="0">
                <a:hlinkClick r:id="rId5"/>
              </a:rPr>
              <a:t>http://www.hkw.de/en/programm/projekte/2017/1948/1948_start.php</a:t>
            </a:r>
            <a:r>
              <a:rPr lang="da-DK" sz="1200" dirty="0"/>
              <a:t> </a:t>
            </a:r>
          </a:p>
          <a:p>
            <a:r>
              <a:rPr lang="en-US" sz="1200" u="sng" dirty="0"/>
              <a:t>Keynote</a:t>
            </a:r>
            <a:r>
              <a:rPr lang="en-US" sz="1200" dirty="0"/>
              <a:t>. “Tuning Speculation.” </a:t>
            </a:r>
            <a:r>
              <a:rPr lang="en-US" sz="1200" dirty="0" err="1"/>
              <a:t>Organised</a:t>
            </a:r>
            <a:r>
              <a:rPr lang="en-US" sz="1200" dirty="0"/>
              <a:t> by David </a:t>
            </a:r>
            <a:r>
              <a:rPr lang="en-US" sz="1200" dirty="0" err="1"/>
              <a:t>Cecchetto</a:t>
            </a:r>
            <a:r>
              <a:rPr lang="en-US" sz="1200" dirty="0"/>
              <a:t>, Marc </a:t>
            </a:r>
            <a:r>
              <a:rPr lang="en-US" sz="1200" dirty="0" err="1"/>
              <a:t>Couroux</a:t>
            </a:r>
            <a:r>
              <a:rPr lang="en-US" sz="1200" dirty="0"/>
              <a:t>, Ted </a:t>
            </a:r>
            <a:r>
              <a:rPr lang="en-US" sz="1200" dirty="0" err="1"/>
              <a:t>Heibert</a:t>
            </a:r>
            <a:r>
              <a:rPr lang="en-US" sz="1200" dirty="0"/>
              <a:t>, Eldritch Priest, and Rebekah Sheldon / The Occulture. Array Space Gallery and York University. Toronto. 17-19 November 2017. </a:t>
            </a:r>
            <a:r>
              <a:rPr lang="en-US" sz="1200" u="sng" dirty="0">
                <a:hlinkClick r:id="rId6"/>
              </a:rPr>
              <a:t>http://www.theocculture.net/tspecv/</a:t>
            </a:r>
            <a:r>
              <a:rPr lang="en-US" sz="1200" dirty="0"/>
              <a:t> </a:t>
            </a:r>
            <a:endParaRPr lang="en-GB" sz="1200" dirty="0"/>
          </a:p>
          <a:p>
            <a:r>
              <a:rPr lang="en-US" sz="1200" u="sng" dirty="0"/>
              <a:t>Invited Speaker</a:t>
            </a:r>
            <a:r>
              <a:rPr lang="en-US" sz="1200" dirty="0"/>
              <a:t>. "Diffraction, Entanglement and the Sensuous Unnatural Act called Art" as part of the Liberal Arts and Natural Sciences Distinguished Lecture Series, University of Birmingham, 20 Oct 2017. </a:t>
            </a:r>
            <a:r>
              <a:rPr lang="en-US" sz="1200" u="sng" dirty="0">
                <a:hlinkClick r:id="rId7"/>
              </a:rPr>
              <a:t>https://www.birmingham.ac.uk/schools/liberal-arts-and-sciences/events/2017/golding-johnny.aspx</a:t>
            </a:r>
            <a:r>
              <a:rPr lang="en-US" sz="1200" dirty="0"/>
              <a:t> </a:t>
            </a:r>
          </a:p>
          <a:p>
            <a:r>
              <a:rPr lang="en-US" sz="1200" u="sng" dirty="0"/>
              <a:t>Invited Speaker/Art-Philosophy Workshops</a:t>
            </a:r>
            <a:r>
              <a:rPr lang="en-US" sz="1200" dirty="0"/>
              <a:t>. “Radical Matter: Two Thirds Wild Imagination, Three Fifths Logic of Sense and </a:t>
            </a:r>
            <a:r>
              <a:rPr lang="en-US" sz="1200" dirty="0" err="1"/>
              <a:t>Ninteen</a:t>
            </a:r>
            <a:r>
              <a:rPr lang="en-US" sz="1200" dirty="0"/>
              <a:t> Twentieths The Courage of Erotic Praxis.”  12-13 October 2017. MFA Programme, The Glasgow School of Art.</a:t>
            </a:r>
            <a:endParaRPr lang="en-GB" sz="1200" dirty="0"/>
          </a:p>
          <a:p>
            <a:r>
              <a:rPr lang="en-GB" sz="1200" u="sng" dirty="0"/>
              <a:t>Invited Artist.</a:t>
            </a:r>
            <a:r>
              <a:rPr lang="en-GB" sz="1200" dirty="0"/>
              <a:t>  “Friendship.”  Philosophy-poetics installation at the Swiss Artists Research </a:t>
            </a:r>
            <a:r>
              <a:rPr lang="en-GB" sz="1200" dirty="0" err="1"/>
              <a:t>Pavillion</a:t>
            </a:r>
            <a:r>
              <a:rPr lang="en-GB" sz="1200" dirty="0"/>
              <a:t>, Venice Biennale. Aug 10-15, 2017.</a:t>
            </a:r>
          </a:p>
          <a:p>
            <a:r>
              <a:rPr lang="en-GB" sz="1200" dirty="0"/>
              <a:t> </a:t>
            </a:r>
            <a:r>
              <a:rPr lang="en-GB" sz="1200" u="sng" dirty="0">
                <a:hlinkClick r:id="rId8"/>
              </a:rPr>
              <a:t>http://www.sarn.ch/activities-2/2017/to-say-i-prefer-not-to-and-continue-working/</a:t>
            </a:r>
            <a:r>
              <a:rPr lang="en-GB" sz="1200" dirty="0"/>
              <a:t> </a:t>
            </a:r>
          </a:p>
          <a:p>
            <a:r>
              <a:rPr lang="en-GB" sz="1200" u="sng" dirty="0"/>
              <a:t>Invited Artist-Philosopher</a:t>
            </a:r>
            <a:r>
              <a:rPr lang="en-GB" sz="1200" dirty="0"/>
              <a:t>: </a:t>
            </a:r>
            <a:r>
              <a:rPr lang="en-GB" sz="1200" i="1" dirty="0"/>
              <a:t>Lessons in Physics, </a:t>
            </a:r>
            <a:r>
              <a:rPr lang="en-GB" sz="1200" dirty="0"/>
              <a:t> </a:t>
            </a:r>
            <a:r>
              <a:rPr lang="en-GB" sz="1200" b="1" dirty="0"/>
              <a:t>mac Gallery, </a:t>
            </a:r>
            <a:r>
              <a:rPr lang="en-GB" sz="1200" dirty="0"/>
              <a:t>Birmingham, 18 November 2016  </a:t>
            </a:r>
            <a:r>
              <a:rPr lang="en-GB" sz="1200" dirty="0">
                <a:hlinkClick r:id="rId9"/>
              </a:rPr>
              <a:t>https://macbirmingham.co.uk/event/lessons-in-physics-conference</a:t>
            </a:r>
            <a:r>
              <a:rPr lang="en-GB" sz="1200" dirty="0"/>
              <a:t> </a:t>
            </a:r>
            <a:endParaRPr lang="en-GB" sz="1200" b="1" u="sng" dirty="0"/>
          </a:p>
          <a:p>
            <a:r>
              <a:rPr lang="en-US" sz="1200" u="sng" dirty="0"/>
              <a:t>Residency/Keynote</a:t>
            </a:r>
            <a:r>
              <a:rPr lang="en-US" sz="1200" dirty="0"/>
              <a:t>:  </a:t>
            </a:r>
            <a:r>
              <a:rPr lang="en-US" sz="1200" i="1" dirty="0"/>
              <a:t>Radical Matter in Art, Philosophy and The Wild Sciences – a one week international residency on Prof Golding’s research, culminating as Keynote for </a:t>
            </a:r>
            <a:r>
              <a:rPr lang="en-US" sz="1200" b="1" i="1" dirty="0"/>
              <a:t>Uncertainty,</a:t>
            </a:r>
            <a:r>
              <a:rPr lang="en-US" sz="1200" b="1" dirty="0"/>
              <a:t> </a:t>
            </a:r>
            <a:r>
              <a:rPr lang="en-US" sz="1200" dirty="0" err="1"/>
              <a:t>Programa</a:t>
            </a:r>
            <a:r>
              <a:rPr lang="en-US" sz="1200" dirty="0"/>
              <a:t> de Artes </a:t>
            </a:r>
            <a:r>
              <a:rPr lang="en-US" sz="1200" dirty="0" err="1"/>
              <a:t>Plásticas</a:t>
            </a:r>
            <a:r>
              <a:rPr lang="en-US" sz="1200" dirty="0"/>
              <a:t> Universidad El Bosque y Universidad </a:t>
            </a:r>
            <a:r>
              <a:rPr lang="en-US" sz="1200" dirty="0" err="1"/>
              <a:t>los</a:t>
            </a:r>
            <a:r>
              <a:rPr lang="en-US" sz="1200" dirty="0"/>
              <a:t> Andes, Bogotá, Colombia.  17-24 October 2016.</a:t>
            </a:r>
          </a:p>
          <a:p>
            <a:r>
              <a:rPr lang="en-US" sz="1200" u="sng" dirty="0"/>
              <a:t>Keynote</a:t>
            </a:r>
            <a:r>
              <a:rPr lang="en-US" sz="1200" dirty="0"/>
              <a:t>.  “</a:t>
            </a:r>
            <a:r>
              <a:rPr lang="en-US" sz="1200" i="1" dirty="0"/>
              <a:t>Sensuous Entanglement: Fine Art After Metaphysics,” </a:t>
            </a:r>
            <a:r>
              <a:rPr lang="en-US" sz="1200" dirty="0"/>
              <a:t>at </a:t>
            </a:r>
            <a:r>
              <a:rPr lang="en-US" sz="1200" i="1" dirty="0"/>
              <a:t>Matter Matters – A Land2Land Event Regarding the work of Karen Barad. </a:t>
            </a:r>
            <a:r>
              <a:rPr lang="en-US" sz="1200" dirty="0"/>
              <a:t>School of Design, Faculty of Performance, Visual Arts and Communications, Leeds University, 12-13 Nov 2015. </a:t>
            </a:r>
            <a:endParaRPr lang="en-GB" sz="1200" dirty="0"/>
          </a:p>
          <a:p>
            <a:r>
              <a:rPr lang="en-US" sz="1200" u="sng" dirty="0"/>
              <a:t>Invited Speaker</a:t>
            </a:r>
            <a:r>
              <a:rPr lang="en-US" sz="1200" dirty="0"/>
              <a:t>. “</a:t>
            </a:r>
            <a:r>
              <a:rPr lang="en-US" sz="1200" i="1" dirty="0"/>
              <a:t>Ana-materialism: Radical Alchemy and the </a:t>
            </a:r>
            <a:r>
              <a:rPr lang="en-US" sz="1200" i="1" dirty="0" err="1"/>
              <a:t>Transubstiation</a:t>
            </a:r>
            <a:r>
              <a:rPr lang="en-US" sz="1200" i="1" dirty="0"/>
              <a:t> of the Senses.” </a:t>
            </a:r>
            <a:r>
              <a:rPr lang="en-US" sz="1200" dirty="0"/>
              <a:t>Given at </a:t>
            </a:r>
            <a:r>
              <a:rPr lang="en-US" sz="1200" i="1" dirty="0"/>
              <a:t>Psycho-Materialism: A Symposium at  Devil’s Moor, </a:t>
            </a:r>
            <a:r>
              <a:rPr lang="en-US" sz="1200" dirty="0"/>
              <a:t>with performance installation, Bremen/ </a:t>
            </a:r>
            <a:r>
              <a:rPr lang="en-US" sz="1200" dirty="0" err="1"/>
              <a:t>Worpswede</a:t>
            </a:r>
            <a:r>
              <a:rPr lang="en-US" sz="1200" dirty="0"/>
              <a:t>, 17-19 October 2014.</a:t>
            </a:r>
          </a:p>
          <a:p>
            <a:endParaRPr lang="en-US" sz="1200" dirty="0"/>
          </a:p>
          <a:p>
            <a:r>
              <a:rPr lang="en-US" sz="1200" dirty="0"/>
              <a:t>*There are many other smaller and larger works, exhibitions, talks which could be added to show two decades of scholarship</a:t>
            </a:r>
            <a:r>
              <a:rPr lang="en-US" sz="1200"/>
              <a:t>/research.</a:t>
            </a:r>
            <a:endParaRPr lang="en-US" sz="1200" dirty="0"/>
          </a:p>
          <a:p>
            <a:endParaRPr lang="en-GB" dirty="0"/>
          </a:p>
          <a:p>
            <a:endParaRPr lang="en-US" sz="1200" dirty="0"/>
          </a:p>
          <a:p>
            <a:endParaRPr lang="en-GB" sz="1200" dirty="0"/>
          </a:p>
          <a:p>
            <a:endParaRPr lang="en-GB" sz="1200" dirty="0"/>
          </a:p>
          <a:p>
            <a:endParaRPr lang="en-GB" sz="1400" dirty="0"/>
          </a:p>
          <a:p>
            <a:endParaRPr lang="en-GB" sz="1400"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US" dirty="0"/>
          </a:p>
        </p:txBody>
      </p:sp>
    </p:spTree>
    <p:extLst>
      <p:ext uri="{BB962C8B-B14F-4D97-AF65-F5344CB8AC3E}">
        <p14:creationId xmlns:p14="http://schemas.microsoft.com/office/powerpoint/2010/main" val="81885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
        <p:nvSpPr>
          <p:cNvPr id="7" name="Title 6">
            <a:extLst>
              <a:ext uri="{FF2B5EF4-FFF2-40B4-BE49-F238E27FC236}">
                <a16:creationId xmlns:a16="http://schemas.microsoft.com/office/drawing/2014/main" id="{F7AFC030-BB0E-8D48-9906-5BF0DA4E2BCA}"/>
              </a:ext>
            </a:extLst>
          </p:cNvPr>
          <p:cNvSpPr>
            <a:spLocks noGrp="1"/>
          </p:cNvSpPr>
          <p:nvPr>
            <p:ph type="ctrTitle"/>
          </p:nvPr>
        </p:nvSpPr>
        <p:spPr>
          <a:xfrm>
            <a:off x="0" y="1"/>
            <a:ext cx="7772400" cy="807719"/>
          </a:xfrm>
        </p:spPr>
        <p:txBody>
          <a:bodyPr/>
          <a:lstStyle/>
          <a:p>
            <a:r>
              <a:rPr lang="en-GB" dirty="0">
                <a:solidFill>
                  <a:srgbClr val="FF0000"/>
                </a:solidFill>
              </a:rPr>
              <a:t>R</a:t>
            </a:r>
            <a:r>
              <a:rPr lang="en-GB" dirty="0">
                <a:solidFill>
                  <a:srgbClr val="0000FF"/>
                </a:solidFill>
              </a:rPr>
              <a:t>ADICAL MATTER: beneficiaries</a:t>
            </a:r>
            <a:endParaRPr lang="en-US" sz="3200" dirty="0"/>
          </a:p>
        </p:txBody>
      </p:sp>
    </p:spTree>
    <p:extLst>
      <p:ext uri="{BB962C8B-B14F-4D97-AF65-F5344CB8AC3E}">
        <p14:creationId xmlns:p14="http://schemas.microsoft.com/office/powerpoint/2010/main" val="2090429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408333"/>
            <a:ext cx="6400800" cy="1476022"/>
          </a:xfrm>
        </p:spPr>
        <p:txBody>
          <a:bodyPr/>
          <a:lstStyle/>
          <a:p>
            <a:endParaRPr lang="en-US" dirty="0"/>
          </a:p>
        </p:txBody>
      </p:sp>
      <p:sp>
        <p:nvSpPr>
          <p:cNvPr id="4" name="TextBox 3">
            <a:extLst>
              <a:ext uri="{FF2B5EF4-FFF2-40B4-BE49-F238E27FC236}">
                <a16:creationId xmlns:a16="http://schemas.microsoft.com/office/drawing/2014/main" id="{A5B14184-1CAA-FB48-87AF-0820CDDB93AA}"/>
              </a:ext>
            </a:extLst>
          </p:cNvPr>
          <p:cNvSpPr txBox="1"/>
          <p:nvPr/>
        </p:nvSpPr>
        <p:spPr>
          <a:xfrm>
            <a:off x="1592580" y="4892040"/>
            <a:ext cx="13078196" cy="923330"/>
          </a:xfrm>
          <a:prstGeom prst="rect">
            <a:avLst/>
          </a:prstGeom>
          <a:noFill/>
        </p:spPr>
        <p:txBody>
          <a:bodyPr wrap="none" rtlCol="0">
            <a:spAutoFit/>
          </a:bodyPr>
          <a:lstStyle/>
          <a:p>
            <a:r>
              <a:rPr lang="en-US" sz="1200" dirty="0"/>
              <a:t>Like the theoretical / practical advances of the Enlightenment which brought us the liberal arts informed by a post-Newtonian </a:t>
            </a:r>
            <a:r>
              <a:rPr lang="en-US" sz="1200" i="1" dirty="0"/>
              <a:t>zeta-</a:t>
            </a:r>
            <a:r>
              <a:rPr lang="en-US" sz="1200" dirty="0"/>
              <a:t>physics rather than the dialectical </a:t>
            </a:r>
            <a:r>
              <a:rPr lang="en-US" sz="1200" i="1" dirty="0"/>
              <a:t>meta</a:t>
            </a:r>
            <a:r>
              <a:rPr lang="en-US" sz="1200" dirty="0"/>
              <a:t>physics of an Aristotle, Kant or Hegel</a:t>
            </a:r>
          </a:p>
          <a:p>
            <a:pPr marL="800100" lvl="1" indent="-342900">
              <a:buFont typeface="Arial" panose="020B0604020202020204" pitchFamily="34" charset="0"/>
              <a:buChar char="•"/>
            </a:pPr>
            <a:r>
              <a:rPr lang="en-US" sz="1200" dirty="0"/>
              <a:t>A post-Newtonian physics  re-thinks the object as cohesion and encounter </a:t>
            </a:r>
          </a:p>
          <a:p>
            <a:pPr marL="800100" lvl="1" indent="-342900">
              <a:buFont typeface="Arial" panose="020B0604020202020204" pitchFamily="34" charset="0"/>
              <a:buChar char="•"/>
            </a:pPr>
            <a:r>
              <a:rPr lang="en-US" sz="1200" dirty="0"/>
              <a:t>A metaphysics stages the object as reflexive, speculative and ‘oriented’</a:t>
            </a:r>
          </a:p>
          <a:p>
            <a:endParaRPr lang="en-US" dirty="0"/>
          </a:p>
        </p:txBody>
      </p:sp>
      <p:sp>
        <p:nvSpPr>
          <p:cNvPr id="7" name="Title 6">
            <a:extLst>
              <a:ext uri="{FF2B5EF4-FFF2-40B4-BE49-F238E27FC236}">
                <a16:creationId xmlns:a16="http://schemas.microsoft.com/office/drawing/2014/main" id="{DEDD16EA-9F81-2B42-A032-325CB9576F5A}"/>
              </a:ext>
            </a:extLst>
          </p:cNvPr>
          <p:cNvSpPr>
            <a:spLocks noGrp="1"/>
          </p:cNvSpPr>
          <p:nvPr>
            <p:ph type="ctrTitle"/>
          </p:nvPr>
        </p:nvSpPr>
        <p:spPr>
          <a:xfrm>
            <a:off x="0" y="1"/>
            <a:ext cx="8458200" cy="937260"/>
          </a:xfrm>
        </p:spPr>
        <p:txBody>
          <a:bodyPr/>
          <a:lstStyle/>
          <a:p>
            <a:r>
              <a:rPr lang="en-GB" dirty="0">
                <a:solidFill>
                  <a:srgbClr val="FF0000"/>
                </a:solidFill>
              </a:rPr>
              <a:t>R</a:t>
            </a:r>
            <a:r>
              <a:rPr lang="en-GB" dirty="0">
                <a:solidFill>
                  <a:srgbClr val="0000FF"/>
                </a:solidFill>
              </a:rPr>
              <a:t>ADICAL MATTER: </a:t>
            </a:r>
            <a:r>
              <a:rPr lang="en-GB" sz="2400" dirty="0">
                <a:solidFill>
                  <a:srgbClr val="0000FF"/>
                </a:solidFill>
              </a:rPr>
              <a:t>achieved/anticipated impacts</a:t>
            </a:r>
            <a:endParaRPr lang="en-US" sz="2400" dirty="0"/>
          </a:p>
        </p:txBody>
      </p:sp>
    </p:spTree>
    <p:extLst>
      <p:ext uri="{BB962C8B-B14F-4D97-AF65-F5344CB8AC3E}">
        <p14:creationId xmlns:p14="http://schemas.microsoft.com/office/powerpoint/2010/main" val="4282536736"/>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2819</TotalTime>
  <Words>1583</Words>
  <Application>Microsoft Macintosh PowerPoint</Application>
  <PresentationFormat>On-screen Show (4:3)</PresentationFormat>
  <Paragraphs>116</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BentonSans</vt:lpstr>
      <vt:lpstr>Calibri</vt:lpstr>
      <vt:lpstr>Calvert 107</vt:lpstr>
      <vt:lpstr>Cambria Math</vt:lpstr>
      <vt:lpstr>Times New Roman</vt:lpstr>
      <vt:lpstr>Black</vt:lpstr>
      <vt:lpstr>RADICAL  MATTER </vt:lpstr>
      <vt:lpstr>RADICAL MATTER a method a materiality an immersive thinking  enabling present and future generations to inhabit the spirit and complexity of our times   </vt:lpstr>
      <vt:lpstr>  </vt:lpstr>
      <vt:lpstr>RADICAL MATTER: Research Context   </vt:lpstr>
      <vt:lpstr>RADICAL MATTER: topics &amp; findings</vt:lpstr>
      <vt:lpstr>RADICAL MATTER: research outputs &amp; grants</vt:lpstr>
      <vt:lpstr>RADICAL MATTER: research outputs &amp; grants</vt:lpstr>
      <vt:lpstr>RADICAL MATTER: beneficiaries</vt:lpstr>
      <vt:lpstr>RADICAL MATTER: achieved/anticipated impacts</vt:lpstr>
      <vt:lpstr>RADICAL MATTER: evidencing research impact </vt:lpstr>
      <vt:lpstr>RADICAL MATTER: support required</vt:lpstr>
      <vt:lpstr> Radical Matter:  Art, Philosophy, Wild Science (the Courage of Sense)  [a post-Netownian untimely meditation] </vt:lpstr>
      <vt:lpstr> Radical Matter:  Art, Philosophy, Wild Science (the Courage of Sense)  [a post-Netownian untimely meditation] </vt:lpstr>
      <vt:lpstr> Radical Matter:  Art, Philosophy, Wild Science (the Courage of Sense)  [a post-Netownian untimely meditation] </vt:lpstr>
    </vt:vector>
  </TitlesOfParts>
  <Company>Radical Matter</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Professor Johnny Golding</dc:creator>
  <cp:lastModifiedBy>Johnny Golding</cp:lastModifiedBy>
  <cp:revision>64</cp:revision>
  <dcterms:created xsi:type="dcterms:W3CDTF">2016-10-31T17:03:10Z</dcterms:created>
  <dcterms:modified xsi:type="dcterms:W3CDTF">2018-09-06T17:19:20Z</dcterms:modified>
</cp:coreProperties>
</file>