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71" r:id="rId3"/>
    <p:sldId id="270" r:id="rId4"/>
    <p:sldId id="258" r:id="rId5"/>
    <p:sldId id="259" r:id="rId6"/>
    <p:sldId id="505" r:id="rId7"/>
    <p:sldId id="483" r:id="rId8"/>
    <p:sldId id="494" r:id="rId9"/>
    <p:sldId id="496" r:id="rId10"/>
    <p:sldId id="497" r:id="rId11"/>
    <p:sldId id="261" r:id="rId12"/>
    <p:sldId id="262" r:id="rId13"/>
    <p:sldId id="499" r:id="rId14"/>
    <p:sldId id="488" r:id="rId15"/>
    <p:sldId id="500" r:id="rId16"/>
    <p:sldId id="490" r:id="rId17"/>
    <p:sldId id="491" r:id="rId18"/>
    <p:sldId id="492" r:id="rId19"/>
    <p:sldId id="502" r:id="rId20"/>
    <p:sldId id="503" r:id="rId21"/>
    <p:sldId id="501"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A8A4"/>
    <a:srgbClr val="62B0A0"/>
    <a:srgbClr val="0AB4C5"/>
    <a:srgbClr val="76D6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4567"/>
  </p:normalViewPr>
  <p:slideViewPr>
    <p:cSldViewPr snapToGrid="0" snapToObjects="1" showGuides="1">
      <p:cViewPr varScale="1">
        <p:scale>
          <a:sx n="96" d="100"/>
          <a:sy n="96" d="100"/>
        </p:scale>
        <p:origin x="696" y="16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5A95B-87B1-4140-B3E7-CD74109A2D58}" type="datetimeFigureOut">
              <a:rPr lang="en-US" smtClean="0"/>
              <a:t>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1240-9363-9646-B57C-2B782216D022}" type="slidenum">
              <a:rPr lang="en-US" smtClean="0"/>
              <a:t>‹#›</a:t>
            </a:fld>
            <a:endParaRPr lang="en-US"/>
          </a:p>
        </p:txBody>
      </p:sp>
    </p:spTree>
    <p:extLst>
      <p:ext uri="{BB962C8B-B14F-4D97-AF65-F5344CB8AC3E}">
        <p14:creationId xmlns:p14="http://schemas.microsoft.com/office/powerpoint/2010/main" val="133928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 My name is Gail from the Royal College of Art and I’m presenting today along with Mike from Commonplace …</a:t>
            </a:r>
            <a:endParaRPr lang="en-US" dirty="0"/>
          </a:p>
        </p:txBody>
      </p:sp>
      <p:sp>
        <p:nvSpPr>
          <p:cNvPr id="4" name="Slide Number Placeholder 3"/>
          <p:cNvSpPr>
            <a:spLocks noGrp="1"/>
          </p:cNvSpPr>
          <p:nvPr>
            <p:ph type="sldNum" sz="quarter" idx="5"/>
          </p:nvPr>
        </p:nvSpPr>
        <p:spPr/>
        <p:txBody>
          <a:bodyPr/>
          <a:lstStyle/>
          <a:p>
            <a:fld id="{17F31240-9363-9646-B57C-2B782216D022}" type="slidenum">
              <a:rPr lang="en-US" smtClean="0"/>
              <a:t>1</a:t>
            </a:fld>
            <a:endParaRPr lang="en-US"/>
          </a:p>
        </p:txBody>
      </p:sp>
    </p:spTree>
    <p:extLst>
      <p:ext uri="{BB962C8B-B14F-4D97-AF65-F5344CB8AC3E}">
        <p14:creationId xmlns:p14="http://schemas.microsoft.com/office/powerpoint/2010/main" val="177454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asset mapping was a group activity with a lot of discussion, which helped the forum to reflect on their activity so far.  One thing that became clear was that a lot of the local connections and promotion had been built up by a very small number 3-4 central people, and mostly by the chairperson. </a:t>
            </a:r>
          </a:p>
          <a:p>
            <a:endParaRPr lang="en-US" dirty="0"/>
          </a:p>
          <a:p>
            <a:r>
              <a:rPr lang="en-US" dirty="0"/>
              <a:t>By revealing more about other forum members’ interests, and using these as ways for people to get more involved, we could democratize the forum’s future activity; this in turn would increase the resources available – that is through the time, skills and interests of the members.</a:t>
            </a:r>
          </a:p>
          <a:p>
            <a:r>
              <a:rPr lang="en-US" dirty="0"/>
              <a:t>The extra resources and activity would increase the reach and range of the forum, and finally this would reduce the considerable strain on that core team of people, all volunteers, ultimately making the forum more robust.  </a:t>
            </a:r>
          </a:p>
          <a:p>
            <a:endParaRPr lang="en-US" dirty="0"/>
          </a:p>
          <a:p>
            <a:r>
              <a:rPr lang="en-US" dirty="0"/>
              <a:t>For example, by exploring their personal networks, we found shared interests between 4 unconnected forum members through their different uses of the same local park, </a:t>
            </a:r>
            <a:r>
              <a:rPr lang="en-US" dirty="0" err="1"/>
              <a:t>Cantelowes</a:t>
            </a:r>
            <a:r>
              <a:rPr lang="en-US" dirty="0"/>
              <a:t> Gardens (for dog walking, for their children’s use of the skate park). Could these individuals become a team focused on using the park for engagement activities? Could those activities then feed into the plan around the future of Kentish Town’s parks and green spaces?</a:t>
            </a:r>
          </a:p>
        </p:txBody>
      </p:sp>
      <p:sp>
        <p:nvSpPr>
          <p:cNvPr id="4" name="Slide Number Placeholder 3"/>
          <p:cNvSpPr>
            <a:spLocks noGrp="1"/>
          </p:cNvSpPr>
          <p:nvPr>
            <p:ph type="sldNum" sz="quarter" idx="5"/>
          </p:nvPr>
        </p:nvSpPr>
        <p:spPr/>
        <p:txBody>
          <a:bodyPr/>
          <a:lstStyle/>
          <a:p>
            <a:fld id="{17F31240-9363-9646-B57C-2B782216D022}" type="slidenum">
              <a:rPr lang="en-US" smtClean="0"/>
              <a:t>10</a:t>
            </a:fld>
            <a:endParaRPr lang="en-US"/>
          </a:p>
        </p:txBody>
      </p:sp>
    </p:spTree>
    <p:extLst>
      <p:ext uri="{BB962C8B-B14F-4D97-AF65-F5344CB8AC3E}">
        <p14:creationId xmlns:p14="http://schemas.microsoft.com/office/powerpoint/2010/main" val="1638365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went on to run a series of co-design workshops, focusing on digital tools and generating ideas for these , and how they could assist the Forum in getting a wider audience, more representative views and ultimately stronger support for their Neighbourhood Plan.</a:t>
            </a:r>
            <a:endParaRPr lang="en-US" dirty="0"/>
          </a:p>
        </p:txBody>
      </p:sp>
      <p:sp>
        <p:nvSpPr>
          <p:cNvPr id="4" name="Slide Number Placeholder 3"/>
          <p:cNvSpPr>
            <a:spLocks noGrp="1"/>
          </p:cNvSpPr>
          <p:nvPr>
            <p:ph type="sldNum" sz="quarter" idx="5"/>
          </p:nvPr>
        </p:nvSpPr>
        <p:spPr/>
        <p:txBody>
          <a:bodyPr/>
          <a:lstStyle/>
          <a:p>
            <a:fld id="{17F31240-9363-9646-B57C-2B782216D022}" type="slidenum">
              <a:rPr lang="en-US" smtClean="0"/>
              <a:t>11</a:t>
            </a:fld>
            <a:endParaRPr lang="en-US"/>
          </a:p>
        </p:txBody>
      </p:sp>
    </p:spTree>
    <p:extLst>
      <p:ext uri="{BB962C8B-B14F-4D97-AF65-F5344CB8AC3E}">
        <p14:creationId xmlns:p14="http://schemas.microsoft.com/office/powerpoint/2010/main" val="1640871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our series of workshops we identified three key actions – </a:t>
            </a:r>
          </a:p>
          <a:p>
            <a:endParaRPr lang="en-US" dirty="0"/>
          </a:p>
          <a:p>
            <a:r>
              <a:rPr lang="en-US" dirty="0"/>
              <a:t>The need to get the draft plan online through an online engagement platform. There were plenty of people that would be interested in this future vision of Kentish Town but who were simply unable or unwilling to go to a community meeting in a community </a:t>
            </a:r>
            <a:r>
              <a:rPr lang="en-US" dirty="0" err="1"/>
              <a:t>centre</a:t>
            </a:r>
            <a:r>
              <a:rPr lang="en-US" dirty="0"/>
              <a:t> or church hall, which was where the core meetings took place. An online platform would allow the forum to invite a wider audience to be more involved but in their own time and on their own terms.</a:t>
            </a:r>
          </a:p>
          <a:p>
            <a:endParaRPr lang="en-US" dirty="0"/>
          </a:p>
          <a:p>
            <a:r>
              <a:rPr lang="en-US" dirty="0"/>
              <a:t>The second action was for further offline engagement, by us, to get the questions and the language right for the online engagement platform, to make sure it was effective.</a:t>
            </a:r>
          </a:p>
          <a:p>
            <a:endParaRPr lang="en-US" dirty="0"/>
          </a:p>
          <a:p>
            <a:r>
              <a:rPr lang="en-US" dirty="0"/>
              <a:t>And finally we needed a physical way to promote the online plan within the built environment. </a:t>
            </a:r>
          </a:p>
        </p:txBody>
      </p:sp>
      <p:sp>
        <p:nvSpPr>
          <p:cNvPr id="4" name="Slide Number Placeholder 3"/>
          <p:cNvSpPr>
            <a:spLocks noGrp="1"/>
          </p:cNvSpPr>
          <p:nvPr>
            <p:ph type="sldNum" sz="quarter" idx="5"/>
          </p:nvPr>
        </p:nvSpPr>
        <p:spPr/>
        <p:txBody>
          <a:bodyPr/>
          <a:lstStyle/>
          <a:p>
            <a:fld id="{17F31240-9363-9646-B57C-2B782216D022}" type="slidenum">
              <a:rPr lang="en-US" smtClean="0"/>
              <a:t>12</a:t>
            </a:fld>
            <a:endParaRPr lang="en-US"/>
          </a:p>
        </p:txBody>
      </p:sp>
    </p:spTree>
    <p:extLst>
      <p:ext uri="{BB962C8B-B14F-4D97-AF65-F5344CB8AC3E}">
        <p14:creationId xmlns:p14="http://schemas.microsoft.com/office/powerpoint/2010/main" val="44375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noRot="1" noChangeAspect="1"/>
          </p:cNvSpPr>
          <p:nvPr>
            <p:ph type="sldImg"/>
          </p:nvPr>
        </p:nvSpPr>
        <p:spPr>
          <a:prstGeom prst="rect">
            <a:avLst/>
          </a:prstGeom>
        </p:spPr>
        <p:txBody>
          <a:bodyPr/>
          <a:lstStyle/>
          <a:p>
            <a:endParaRPr/>
          </a:p>
        </p:txBody>
      </p:sp>
      <p:sp>
        <p:nvSpPr>
          <p:cNvPr id="1283" name="Shape 1283"/>
          <p:cNvSpPr>
            <a:spLocks noGrp="1"/>
          </p:cNvSpPr>
          <p:nvPr>
            <p:ph type="body" sz="quarter" idx="1"/>
          </p:nvPr>
        </p:nvSpPr>
        <p:spPr>
          <a:prstGeom prst="rect">
            <a:avLst/>
          </a:prstGeom>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100">
                <a:latin typeface="Avenir Roman"/>
                <a:ea typeface="Avenir Roman"/>
                <a:cs typeface="Avenir Roman"/>
                <a:sym typeface="Avenir Roman"/>
              </a:defRPr>
            </a:pPr>
            <a:r>
              <a:rPr lang="en-GB" dirty="0"/>
              <a:t>So we worked with them to create an online version of their plan using the engagement platform </a:t>
            </a:r>
            <a:r>
              <a:rPr lang="en-GB" dirty="0" err="1"/>
              <a:t>Stickyworld</a:t>
            </a:r>
            <a:r>
              <a:rPr lang="en-GB" dirty="0"/>
              <a:t>, now called Confers. This platform allows to hosts, in this case the forum, to create 360 degree photographs of the local area, and for the audience, the people of Kentish Town, to tag these photos with their comments. </a:t>
            </a:r>
          </a:p>
          <a:p>
            <a:pPr marL="0" marR="0" lvl="0" indent="0" algn="l" defTabSz="457200" rtl="0" eaLnBrk="1" fontAlgn="auto" latinLnBrk="0" hangingPunct="1">
              <a:lnSpc>
                <a:spcPct val="125000"/>
              </a:lnSpc>
              <a:spcBef>
                <a:spcPts val="0"/>
              </a:spcBef>
              <a:spcAft>
                <a:spcPts val="0"/>
              </a:spcAft>
              <a:buClrTx/>
              <a:buSzTx/>
              <a:buFontTx/>
              <a:buNone/>
              <a:tabLst/>
              <a:defRPr sz="1100">
                <a:latin typeface="Avenir Roman"/>
                <a:ea typeface="Avenir Roman"/>
                <a:cs typeface="Avenir Roman"/>
                <a:sym typeface="Avenir Roman"/>
              </a:defRPr>
            </a:pPr>
            <a:endParaRPr lang="en-GB" dirty="0"/>
          </a:p>
          <a:p>
            <a:pPr defTabSz="457200">
              <a:lnSpc>
                <a:spcPct val="125000"/>
              </a:lnSpc>
              <a:defRPr sz="1100">
                <a:latin typeface="Avenir Roman"/>
                <a:ea typeface="Avenir Roman"/>
                <a:cs typeface="Avenir Roman"/>
                <a:sym typeface="Avenir Roman"/>
              </a:defRPr>
            </a:pPr>
            <a:endParaRPr lang="en-GB" dirty="0"/>
          </a:p>
        </p:txBody>
      </p:sp>
    </p:spTree>
    <p:extLst>
      <p:ext uri="{BB962C8B-B14F-4D97-AF65-F5344CB8AC3E}">
        <p14:creationId xmlns:p14="http://schemas.microsoft.com/office/powerpoint/2010/main" val="602103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Shape 1263"/>
          <p:cNvSpPr>
            <a:spLocks noGrp="1" noRot="1" noChangeAspect="1"/>
          </p:cNvSpPr>
          <p:nvPr>
            <p:ph type="sldImg"/>
          </p:nvPr>
        </p:nvSpPr>
        <p:spPr>
          <a:prstGeom prst="rect">
            <a:avLst/>
          </a:prstGeom>
        </p:spPr>
        <p:txBody>
          <a:bodyPr/>
          <a:lstStyle/>
          <a:p>
            <a:endParaRPr/>
          </a:p>
        </p:txBody>
      </p:sp>
      <p:sp>
        <p:nvSpPr>
          <p:cNvPr id="1264" name="Shape 1264"/>
          <p:cNvSpPr>
            <a:spLocks noGrp="1"/>
          </p:cNvSpPr>
          <p:nvPr>
            <p:ph type="body" sz="quarter" idx="1"/>
          </p:nvPr>
        </p:nvSpPr>
        <p:spPr>
          <a:prstGeom prst="rect">
            <a:avLst/>
          </a:prstGeom>
        </p:spPr>
        <p:txBody>
          <a:bodyPr/>
          <a:lstStyle>
            <a:lvl1pPr defTabSz="457200">
              <a:lnSpc>
                <a:spcPct val="125000"/>
              </a:lnSpc>
              <a:defRPr sz="1100">
                <a:latin typeface="Avenir Roman"/>
                <a:ea typeface="Avenir Roman"/>
                <a:cs typeface="Avenir Roman"/>
                <a:sym typeface="Avenir Roman"/>
              </a:defRPr>
            </a:lvl1pPr>
          </a:lstStyle>
          <a:p>
            <a:r>
              <a:rPr lang="en-GB" dirty="0"/>
              <a:t>We continued to engage with the public to find out what issues would attract them to get involved in the online plan and how we could best word them to get the discussion going, whilst still making sure that these resulted in meaningful, useful contributions for what is ultimately quite a dry planning document. </a:t>
            </a:r>
            <a:endParaRPr dirty="0"/>
          </a:p>
        </p:txBody>
      </p:sp>
    </p:spTree>
    <p:extLst>
      <p:ext uri="{BB962C8B-B14F-4D97-AF65-F5344CB8AC3E}">
        <p14:creationId xmlns:p14="http://schemas.microsoft.com/office/powerpoint/2010/main" val="763260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noRot="1" noChangeAspect="1"/>
          </p:cNvSpPr>
          <p:nvPr>
            <p:ph type="sldImg"/>
          </p:nvPr>
        </p:nvSpPr>
        <p:spPr>
          <a:prstGeom prst="rect">
            <a:avLst/>
          </a:prstGeom>
        </p:spPr>
        <p:txBody>
          <a:bodyPr/>
          <a:lstStyle/>
          <a:p>
            <a:endParaRPr/>
          </a:p>
        </p:txBody>
      </p:sp>
      <p:sp>
        <p:nvSpPr>
          <p:cNvPr id="1283" name="Shape 1283"/>
          <p:cNvSpPr>
            <a:spLocks noGrp="1"/>
          </p:cNvSpPr>
          <p:nvPr>
            <p:ph type="body" sz="quarter" idx="1"/>
          </p:nvPr>
        </p:nvSpPr>
        <p:spPr>
          <a:prstGeom prst="rect">
            <a:avLst/>
          </a:prstGeom>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100">
                <a:latin typeface="Avenir Roman"/>
                <a:ea typeface="Avenir Roman"/>
                <a:cs typeface="Avenir Roman"/>
                <a:sym typeface="Avenir Roman"/>
              </a:defRPr>
            </a:pPr>
            <a:r>
              <a:rPr lang="en-GB" dirty="0"/>
              <a:t>By choosing to partnering with us on a research project, </a:t>
            </a:r>
            <a:r>
              <a:rPr lang="en-GB" dirty="0" err="1"/>
              <a:t>Stickyworld</a:t>
            </a:r>
            <a:r>
              <a:rPr lang="en-GB" dirty="0"/>
              <a:t> had an opportunity test new features, such as map-based tagging and location-specific ideas, indicated by the lightbulbs. These screenshots are several years old so please take a look at Confers website to see the latest features and applications. </a:t>
            </a:r>
          </a:p>
          <a:p>
            <a:pPr defTabSz="457200">
              <a:lnSpc>
                <a:spcPct val="125000"/>
              </a:lnSpc>
              <a:defRPr sz="1100">
                <a:latin typeface="Avenir Roman"/>
                <a:ea typeface="Avenir Roman"/>
                <a:cs typeface="Avenir Roman"/>
                <a:sym typeface="Avenir Roman"/>
              </a:defRPr>
            </a:pPr>
            <a:endParaRPr lang="en-GB" dirty="0"/>
          </a:p>
        </p:txBody>
      </p:sp>
    </p:spTree>
    <p:extLst>
      <p:ext uri="{BB962C8B-B14F-4D97-AF65-F5344CB8AC3E}">
        <p14:creationId xmlns:p14="http://schemas.microsoft.com/office/powerpoint/2010/main" val="344003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Shape 1277"/>
          <p:cNvSpPr>
            <a:spLocks noGrp="1" noRot="1" noChangeAspect="1"/>
          </p:cNvSpPr>
          <p:nvPr>
            <p:ph type="sldImg"/>
          </p:nvPr>
        </p:nvSpPr>
        <p:spPr>
          <a:prstGeom prst="rect">
            <a:avLst/>
          </a:prstGeom>
        </p:spPr>
        <p:txBody>
          <a:bodyPr/>
          <a:lstStyle/>
          <a:p>
            <a:endParaRPr/>
          </a:p>
        </p:txBody>
      </p:sp>
      <p:sp>
        <p:nvSpPr>
          <p:cNvPr id="1278" name="Shape 1278"/>
          <p:cNvSpPr>
            <a:spLocks noGrp="1"/>
          </p:cNvSpPr>
          <p:nvPr>
            <p:ph type="body" sz="quarter" idx="1"/>
          </p:nvPr>
        </p:nvSpPr>
        <p:spPr>
          <a:prstGeom prst="rect">
            <a:avLst/>
          </a:prstGeom>
        </p:spPr>
        <p:txBody>
          <a:bodyPr/>
          <a:lstStyle/>
          <a:p>
            <a:pPr defTabSz="457200">
              <a:lnSpc>
                <a:spcPct val="125000"/>
              </a:lnSpc>
              <a:defRPr sz="1400">
                <a:latin typeface="Calibri"/>
                <a:ea typeface="Calibri"/>
                <a:cs typeface="Calibri"/>
                <a:sym typeface="Calibri"/>
              </a:defRPr>
            </a:pPr>
            <a:r>
              <a:rPr lang="en-GB" dirty="0"/>
              <a:t>We could then bring these ideas to life by including visualisations in place of the photographs. The reason for including ideas which might be out of the scope of the plan itself was that we were encouraging the Forum to also think beyond the referendum, when they would continue to exist, but would need a new outlet for their interest in the local area that made the most of the connections – to social capital-created through this </a:t>
            </a:r>
            <a:r>
              <a:rPr lang="en-GB" dirty="0" err="1"/>
              <a:t>ardous</a:t>
            </a:r>
            <a:r>
              <a:rPr lang="en-GB" dirty="0"/>
              <a:t> process of creating a neighbourhood plan, such as campaigning for and realising their own local built environment projects. </a:t>
            </a:r>
            <a:endParaRPr dirty="0"/>
          </a:p>
          <a:p>
            <a:pPr defTabSz="457200">
              <a:lnSpc>
                <a:spcPct val="125000"/>
              </a:lnSpc>
              <a:defRPr sz="1400">
                <a:latin typeface="Calibri"/>
                <a:ea typeface="Calibri"/>
                <a:cs typeface="Calibri"/>
                <a:sym typeface="Calibri"/>
              </a:defRPr>
            </a:pPr>
            <a:endParaRPr dirty="0"/>
          </a:p>
        </p:txBody>
      </p:sp>
    </p:spTree>
    <p:extLst>
      <p:ext uri="{BB962C8B-B14F-4D97-AF65-F5344CB8AC3E}">
        <p14:creationId xmlns:p14="http://schemas.microsoft.com/office/powerpoint/2010/main" val="1819430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noRot="1" noChangeAspect="1"/>
          </p:cNvSpPr>
          <p:nvPr>
            <p:ph type="sldImg"/>
          </p:nvPr>
        </p:nvSpPr>
        <p:spPr>
          <a:prstGeom prst="rect">
            <a:avLst/>
          </a:prstGeom>
        </p:spPr>
        <p:txBody>
          <a:bodyPr/>
          <a:lstStyle/>
          <a:p>
            <a:endParaRPr/>
          </a:p>
        </p:txBody>
      </p:sp>
      <p:sp>
        <p:nvSpPr>
          <p:cNvPr id="1283" name="Shape 1283"/>
          <p:cNvSpPr>
            <a:spLocks noGrp="1"/>
          </p:cNvSpPr>
          <p:nvPr>
            <p:ph type="body" sz="quarter" idx="1"/>
          </p:nvPr>
        </p:nvSpPr>
        <p:spPr>
          <a:prstGeom prst="rect">
            <a:avLst/>
          </a:prstGeom>
        </p:spPr>
        <p:txBody>
          <a:bodyPr/>
          <a:lstStyle/>
          <a:p>
            <a:pPr defTabSz="457200">
              <a:lnSpc>
                <a:spcPct val="125000"/>
              </a:lnSpc>
              <a:defRPr sz="1100">
                <a:latin typeface="Avenir Roman"/>
                <a:ea typeface="Avenir Roman"/>
                <a:cs typeface="Avenir Roman"/>
                <a:sym typeface="Avenir Roman"/>
              </a:defRPr>
            </a:pPr>
            <a:r>
              <a:rPr lang="en-GB" dirty="0"/>
              <a:t>We found </a:t>
            </a:r>
            <a:r>
              <a:rPr dirty="0"/>
              <a:t>that the benefits of </a:t>
            </a:r>
            <a:r>
              <a:rPr lang="en-GB" dirty="0"/>
              <a:t>digital </a:t>
            </a:r>
            <a:r>
              <a:rPr dirty="0"/>
              <a:t>media </a:t>
            </a:r>
            <a:r>
              <a:rPr lang="en-GB" dirty="0"/>
              <a:t>can be</a:t>
            </a:r>
            <a:r>
              <a:rPr dirty="0"/>
              <a:t>at odds with the real-life practicalities faced by communities in making them work in the way </a:t>
            </a:r>
            <a:r>
              <a:rPr dirty="0" err="1"/>
              <a:t>th</a:t>
            </a:r>
            <a:r>
              <a:rPr lang="en-GB" dirty="0"/>
              <a:t>at </a:t>
            </a:r>
            <a:r>
              <a:rPr lang="en-GB" dirty="0" err="1"/>
              <a:t>th</a:t>
            </a:r>
            <a:r>
              <a:rPr dirty="0" err="1"/>
              <a:t>ey</a:t>
            </a:r>
            <a:r>
              <a:rPr dirty="0"/>
              <a:t> want</a:t>
            </a:r>
            <a:r>
              <a:rPr lang="en-GB" dirty="0"/>
              <a:t>. </a:t>
            </a:r>
            <a:endParaRPr dirty="0"/>
          </a:p>
          <a:p>
            <a:pPr defTabSz="457200">
              <a:lnSpc>
                <a:spcPct val="125000"/>
              </a:lnSpc>
              <a:defRPr sz="1100">
                <a:latin typeface="Avenir Roman"/>
                <a:ea typeface="Avenir Roman"/>
                <a:cs typeface="Avenir Roman"/>
                <a:sym typeface="Avenir Roman"/>
              </a:defRPr>
            </a:pPr>
            <a:r>
              <a:rPr lang="en-GB" dirty="0"/>
              <a:t>So as hosts of the engagement platform, the forum </a:t>
            </a:r>
            <a:r>
              <a:rPr dirty="0"/>
              <a:t>require</a:t>
            </a:r>
            <a:r>
              <a:rPr lang="en-GB" dirty="0"/>
              <a:t>d certain</a:t>
            </a:r>
            <a:r>
              <a:rPr dirty="0"/>
              <a:t> skills, time and commitment to make it work well</a:t>
            </a:r>
            <a:r>
              <a:rPr lang="en-GB" dirty="0"/>
              <a:t>, so the platform needs to be really simple for them to set-up as well as intuitive for the wider audience to use. </a:t>
            </a:r>
          </a:p>
          <a:p>
            <a:pPr defTabSz="457200">
              <a:lnSpc>
                <a:spcPct val="125000"/>
              </a:lnSpc>
              <a:defRPr sz="1100">
                <a:latin typeface="Avenir Roman"/>
                <a:ea typeface="Avenir Roman"/>
                <a:cs typeface="Avenir Roman"/>
                <a:sym typeface="Avenir Roman"/>
              </a:defRPr>
            </a:pPr>
            <a:endParaRPr dirty="0"/>
          </a:p>
        </p:txBody>
      </p:sp>
    </p:spTree>
    <p:extLst>
      <p:ext uri="{BB962C8B-B14F-4D97-AF65-F5344CB8AC3E}">
        <p14:creationId xmlns:p14="http://schemas.microsoft.com/office/powerpoint/2010/main" val="3855981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noRot="1" noChangeAspect="1"/>
          </p:cNvSpPr>
          <p:nvPr>
            <p:ph type="sldImg"/>
          </p:nvPr>
        </p:nvSpPr>
        <p:spPr>
          <a:prstGeom prst="rect">
            <a:avLst/>
          </a:prstGeom>
        </p:spPr>
        <p:txBody>
          <a:bodyPr/>
          <a:lstStyle/>
          <a:p>
            <a:endParaRPr/>
          </a:p>
        </p:txBody>
      </p:sp>
      <p:sp>
        <p:nvSpPr>
          <p:cNvPr id="1288" name="Shape 1288"/>
          <p:cNvSpPr>
            <a:spLocks noGrp="1"/>
          </p:cNvSpPr>
          <p:nvPr>
            <p:ph type="body" sz="quarter" idx="1"/>
          </p:nvPr>
        </p:nvSpPr>
        <p:spPr>
          <a:prstGeom prst="rect">
            <a:avLst/>
          </a:prstGeom>
        </p:spPr>
        <p:txBody>
          <a:bodyPr/>
          <a:lstStyle>
            <a:lvl1pPr defTabSz="457200">
              <a:lnSpc>
                <a:spcPct val="125000"/>
              </a:lnSpc>
              <a:defRPr sz="1100">
                <a:latin typeface="Avenir Roman"/>
                <a:ea typeface="Avenir Roman"/>
                <a:cs typeface="Avenir Roman"/>
                <a:sym typeface="Avenir Roman"/>
              </a:defRPr>
            </a:lvl1pPr>
          </a:lstStyle>
          <a:p>
            <a:r>
              <a:rPr lang="en-GB" dirty="0"/>
              <a:t>Finally, one of the assets that emerged through our activities was the fantastic range of local pubs in Kentish Town. The Forum members were already well connected to them since they were always on the lookout for spaces that they could book to host their meetings and enjoyed trying new venues. </a:t>
            </a:r>
          </a:p>
          <a:p>
            <a:r>
              <a:rPr lang="en-GB" dirty="0"/>
              <a:t>During our co-design activity, one forum member had the ideas of creating beermats to publicise the forum. </a:t>
            </a:r>
          </a:p>
          <a:p>
            <a:endParaRPr lang="en-GB" dirty="0"/>
          </a:p>
        </p:txBody>
      </p:sp>
    </p:spTree>
    <p:extLst>
      <p:ext uri="{BB962C8B-B14F-4D97-AF65-F5344CB8AC3E}">
        <p14:creationId xmlns:p14="http://schemas.microsoft.com/office/powerpoint/2010/main" val="2082795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noRot="1" noChangeAspect="1"/>
          </p:cNvSpPr>
          <p:nvPr>
            <p:ph type="sldImg"/>
          </p:nvPr>
        </p:nvSpPr>
        <p:spPr>
          <a:prstGeom prst="rect">
            <a:avLst/>
          </a:prstGeom>
        </p:spPr>
        <p:txBody>
          <a:bodyPr/>
          <a:lstStyle/>
          <a:p>
            <a:endParaRPr/>
          </a:p>
        </p:txBody>
      </p:sp>
      <p:sp>
        <p:nvSpPr>
          <p:cNvPr id="1288" name="Shape 1288"/>
          <p:cNvSpPr>
            <a:spLocks noGrp="1"/>
          </p:cNvSpPr>
          <p:nvPr>
            <p:ph type="body" sz="quarter" idx="1"/>
          </p:nvPr>
        </p:nvSpPr>
        <p:spPr>
          <a:prstGeom prst="rect">
            <a:avLst/>
          </a:prstGeom>
        </p:spPr>
        <p:txBody>
          <a:bodyPr/>
          <a:lstStyle>
            <a:lvl1pPr defTabSz="457200">
              <a:lnSpc>
                <a:spcPct val="125000"/>
              </a:lnSpc>
              <a:defRPr sz="1100">
                <a:latin typeface="Avenir Roman"/>
                <a:ea typeface="Avenir Roman"/>
                <a:cs typeface="Avenir Roman"/>
                <a:sym typeface="Avenir Roman"/>
              </a:defRPr>
            </a:lvl1pPr>
          </a:lstStyle>
          <a:p>
            <a:r>
              <a:rPr lang="en-GB" dirty="0"/>
              <a:t>We used the beer mats to pose the sorts of difficult questions that the forum had been grappling with since the start, and encourage people to visit the online forum and add their views. This, along with the face-to-face engagement when designing the platform questions, demonstrates how we don’t see online tools as replacements for face-to-face or print engagement, but as an additional tool to be woven into an engagement strategy where it is of added benefit. </a:t>
            </a:r>
            <a:endParaRPr dirty="0"/>
          </a:p>
        </p:txBody>
      </p:sp>
    </p:spTree>
    <p:extLst>
      <p:ext uri="{BB962C8B-B14F-4D97-AF65-F5344CB8AC3E}">
        <p14:creationId xmlns:p14="http://schemas.microsoft.com/office/powerpoint/2010/main" val="3263393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16dc6c34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416dc6c34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I’m a researcher within the Research Area of Design for Social Good at the Helen Hamlyn Centre for Design, part of the RCA based in Battersea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7248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noRot="1" noChangeAspect="1"/>
          </p:cNvSpPr>
          <p:nvPr>
            <p:ph type="sldImg"/>
          </p:nvPr>
        </p:nvSpPr>
        <p:spPr>
          <a:prstGeom prst="rect">
            <a:avLst/>
          </a:prstGeom>
        </p:spPr>
        <p:txBody>
          <a:bodyPr/>
          <a:lstStyle/>
          <a:p>
            <a:endParaRPr/>
          </a:p>
        </p:txBody>
      </p:sp>
      <p:sp>
        <p:nvSpPr>
          <p:cNvPr id="1288" name="Shape 1288"/>
          <p:cNvSpPr>
            <a:spLocks noGrp="1"/>
          </p:cNvSpPr>
          <p:nvPr>
            <p:ph type="body" sz="quarter" idx="1"/>
          </p:nvPr>
        </p:nvSpPr>
        <p:spPr>
          <a:prstGeom prst="rect">
            <a:avLst/>
          </a:prstGeom>
        </p:spPr>
        <p:txBody>
          <a:bodyPr/>
          <a:lstStyle>
            <a:lvl1pPr defTabSz="457200">
              <a:lnSpc>
                <a:spcPct val="125000"/>
              </a:lnSpc>
              <a:defRPr sz="1100">
                <a:latin typeface="Avenir Roman"/>
                <a:ea typeface="Avenir Roman"/>
                <a:cs typeface="Avenir Roman"/>
                <a:sym typeface="Avenir Roman"/>
              </a:defRPr>
            </a:lvl1pPr>
          </a:lstStyle>
          <a:p>
            <a:pPr rtl="0"/>
            <a:r>
              <a:rPr lang="en-GB" sz="1100" b="0" i="0" u="none" strike="noStrike" kern="1200" dirty="0" err="1">
                <a:solidFill>
                  <a:schemeClr val="tx1"/>
                </a:solidFill>
                <a:effectLst/>
                <a:latin typeface="Avenir Roman"/>
                <a:ea typeface="Avenir Roman"/>
                <a:cs typeface="Avenir Roman"/>
                <a:sym typeface="Avenir Roman"/>
              </a:rPr>
              <a:t>GATEway</a:t>
            </a:r>
            <a:r>
              <a:rPr lang="en-GB" sz="1100" b="0" i="0" u="none" strike="noStrike" kern="1200" dirty="0">
                <a:solidFill>
                  <a:schemeClr val="tx1"/>
                </a:solidFill>
                <a:effectLst/>
                <a:latin typeface="Avenir Roman"/>
                <a:ea typeface="Avenir Roman"/>
                <a:cs typeface="Avenir Roman"/>
                <a:sym typeface="Avenir Roman"/>
              </a:rPr>
              <a:t> -  Greenwich Automated Transport Environment – was a multi-million pound project funded by Innovate UK to understand and overcome challenges of implementing automated vehicles in an urban environment</a:t>
            </a:r>
          </a:p>
          <a:p>
            <a:pPr rtl="0"/>
            <a:br>
              <a:rPr lang="en-GB" sz="1100" b="0" i="0" u="none" strike="noStrike" kern="1200" dirty="0">
                <a:solidFill>
                  <a:schemeClr val="tx1"/>
                </a:solidFill>
                <a:effectLst/>
                <a:latin typeface="Avenir Roman"/>
                <a:ea typeface="Avenir Roman"/>
                <a:cs typeface="Avenir Roman"/>
                <a:sym typeface="Avenir Roman"/>
              </a:rPr>
            </a:br>
            <a:r>
              <a:rPr lang="en-GB" sz="1100" b="0" i="0" u="none" strike="noStrike" kern="1200" dirty="0">
                <a:solidFill>
                  <a:schemeClr val="tx1"/>
                </a:solidFill>
                <a:effectLst/>
                <a:latin typeface="Avenir Roman"/>
                <a:ea typeface="Avenir Roman"/>
                <a:cs typeface="Avenir Roman"/>
                <a:sym typeface="Avenir Roman"/>
              </a:rPr>
              <a:t>So it achieved this through trials of driverless cars, with the public, around the Greenwich Peninsula. </a:t>
            </a:r>
          </a:p>
          <a:p>
            <a:pPr rtl="0"/>
            <a:br>
              <a:rPr lang="en-GB" sz="1100" b="0" i="0" u="none" strike="noStrike" kern="1200" dirty="0">
                <a:solidFill>
                  <a:schemeClr val="tx1"/>
                </a:solidFill>
                <a:effectLst/>
                <a:latin typeface="Avenir Roman"/>
                <a:ea typeface="Avenir Roman"/>
                <a:cs typeface="Avenir Roman"/>
                <a:sym typeface="Avenir Roman"/>
              </a:rPr>
            </a:br>
            <a:r>
              <a:rPr lang="en-GB" sz="1100" b="0" i="0" u="none" strike="noStrike" kern="1200" dirty="0">
                <a:solidFill>
                  <a:schemeClr val="tx1"/>
                </a:solidFill>
                <a:effectLst/>
                <a:latin typeface="Avenir Roman"/>
                <a:ea typeface="Avenir Roman"/>
                <a:cs typeface="Avenir Roman"/>
                <a:sym typeface="Avenir Roman"/>
              </a:rPr>
              <a:t>It was led by TRL, the Transport Research Laboratory, with many partners including the RCA and Commonplace</a:t>
            </a:r>
          </a:p>
          <a:p>
            <a:pPr rtl="0"/>
            <a:br>
              <a:rPr lang="en-GB" sz="1100" b="0" i="0" u="none" strike="noStrike" kern="1200" dirty="0">
                <a:solidFill>
                  <a:schemeClr val="tx1"/>
                </a:solidFill>
                <a:effectLst/>
                <a:latin typeface="Avenir Roman"/>
                <a:ea typeface="Avenir Roman"/>
                <a:cs typeface="Avenir Roman"/>
                <a:sym typeface="Avenir Roman"/>
              </a:rPr>
            </a:br>
            <a:endParaRPr dirty="0"/>
          </a:p>
        </p:txBody>
      </p:sp>
    </p:spTree>
    <p:extLst>
      <p:ext uri="{BB962C8B-B14F-4D97-AF65-F5344CB8AC3E}">
        <p14:creationId xmlns:p14="http://schemas.microsoft.com/office/powerpoint/2010/main" val="604002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noRot="1" noChangeAspect="1"/>
          </p:cNvSpPr>
          <p:nvPr>
            <p:ph type="sldImg"/>
          </p:nvPr>
        </p:nvSpPr>
        <p:spPr>
          <a:prstGeom prst="rect">
            <a:avLst/>
          </a:prstGeom>
        </p:spPr>
        <p:txBody>
          <a:bodyPr/>
          <a:lstStyle/>
          <a:p>
            <a:endParaRPr/>
          </a:p>
        </p:txBody>
      </p:sp>
      <p:sp>
        <p:nvSpPr>
          <p:cNvPr id="1288" name="Shape 1288"/>
          <p:cNvSpPr>
            <a:spLocks noGrp="1"/>
          </p:cNvSpPr>
          <p:nvPr>
            <p:ph type="body" sz="quarter" idx="1"/>
          </p:nvPr>
        </p:nvSpPr>
        <p:spPr>
          <a:prstGeom prst="rect">
            <a:avLst/>
          </a:prstGeom>
        </p:spPr>
        <p:txBody>
          <a:bodyPr/>
          <a:lstStyle>
            <a:lvl1pPr defTabSz="457200">
              <a:lnSpc>
                <a:spcPct val="125000"/>
              </a:lnSpc>
              <a:defRPr sz="1100">
                <a:latin typeface="Avenir Roman"/>
                <a:ea typeface="Avenir Roman"/>
                <a:cs typeface="Avenir Roman"/>
                <a:sym typeface="Avenir Roman"/>
              </a:defRPr>
            </a:lvl1pPr>
          </a:lstStyle>
          <a:p>
            <a:pPr rtl="0"/>
            <a:r>
              <a:rPr lang="en-GB" sz="1100" b="0" i="0" u="none" strike="noStrike" kern="1200" dirty="0">
                <a:solidFill>
                  <a:schemeClr val="tx1"/>
                </a:solidFill>
                <a:effectLst/>
                <a:latin typeface="Avenir Roman"/>
                <a:ea typeface="Avenir Roman"/>
                <a:cs typeface="Avenir Roman"/>
                <a:sym typeface="Avenir Roman"/>
              </a:rPr>
              <a:t>Our roles were both within the Engagement plan, predominantly engagement with the public. </a:t>
            </a:r>
          </a:p>
          <a:p>
            <a:pPr rtl="0"/>
            <a:endParaRPr lang="en-GB" sz="1100" b="0" i="0" u="none" strike="noStrike" kern="1200" dirty="0">
              <a:solidFill>
                <a:schemeClr val="tx1"/>
              </a:solidFill>
              <a:effectLst/>
              <a:latin typeface="Avenir Roman"/>
              <a:ea typeface="Avenir Roman"/>
              <a:cs typeface="Avenir Roman"/>
              <a:sym typeface="Avenir Roman"/>
            </a:endParaRPr>
          </a:p>
          <a:p>
            <a:pPr rtl="0"/>
            <a:r>
              <a:rPr lang="en-GB" sz="1100" b="0" i="0" u="none" strike="noStrike" kern="1200" dirty="0">
                <a:solidFill>
                  <a:schemeClr val="tx1"/>
                </a:solidFill>
                <a:effectLst/>
                <a:latin typeface="Avenir Roman"/>
                <a:ea typeface="Avenir Roman"/>
                <a:cs typeface="Avenir Roman"/>
                <a:sym typeface="Avenir Roman"/>
              </a:rPr>
              <a:t>We had three core objectives:</a:t>
            </a:r>
          </a:p>
          <a:p>
            <a:pPr rtl="0"/>
            <a:endParaRPr lang="en-GB" sz="1100" b="0" i="0" u="none" strike="noStrike" kern="1200" dirty="0">
              <a:solidFill>
                <a:schemeClr val="tx1"/>
              </a:solidFill>
              <a:effectLst/>
              <a:latin typeface="Avenir Roman"/>
              <a:ea typeface="Avenir Roman"/>
              <a:cs typeface="Avenir Roman"/>
              <a:sym typeface="Avenir Roman"/>
            </a:endParaRPr>
          </a:p>
          <a:p>
            <a:pPr rtl="0"/>
            <a:r>
              <a:rPr lang="en-GB" sz="1100" b="0" i="0" u="none" strike="noStrike" kern="1200" dirty="0">
                <a:solidFill>
                  <a:schemeClr val="tx1"/>
                </a:solidFill>
                <a:effectLst/>
                <a:latin typeface="Avenir Roman"/>
                <a:ea typeface="Avenir Roman"/>
                <a:cs typeface="Avenir Roman"/>
                <a:sym typeface="Avenir Roman"/>
              </a:rPr>
              <a:t>1. To engage with people to understand attitudes towards and perceptions of AV</a:t>
            </a:r>
          </a:p>
          <a:p>
            <a:pPr rtl="0"/>
            <a:r>
              <a:rPr lang="en-GB" sz="1100" b="0" i="0" u="none" strike="noStrike" kern="1200" dirty="0">
                <a:solidFill>
                  <a:schemeClr val="tx1"/>
                </a:solidFill>
                <a:effectLst/>
                <a:latin typeface="Avenir Roman"/>
                <a:ea typeface="Avenir Roman"/>
                <a:cs typeface="Avenir Roman"/>
                <a:sym typeface="Avenir Roman"/>
              </a:rPr>
              <a:t>2. Capture passenger behaviour when travelling in AVs during public trials. </a:t>
            </a:r>
          </a:p>
          <a:p>
            <a:pPr rtl="0"/>
            <a:r>
              <a:rPr lang="en-GB" sz="1100" b="0" i="0" u="none" strike="noStrike" kern="1200" dirty="0">
                <a:solidFill>
                  <a:schemeClr val="tx1"/>
                </a:solidFill>
                <a:effectLst/>
                <a:latin typeface="Avenir Roman"/>
                <a:ea typeface="Avenir Roman"/>
                <a:cs typeface="Avenir Roman"/>
                <a:sym typeface="Avenir Roman"/>
              </a:rPr>
              <a:t>3. Use these insights to inform the design of future vehicles, services and infrastructure. </a:t>
            </a:r>
          </a:p>
          <a:p>
            <a:pPr rtl="0"/>
            <a:br>
              <a:rPr lang="en-GB" sz="1100" b="0" i="0" u="none" strike="noStrike" kern="1200" dirty="0">
                <a:solidFill>
                  <a:schemeClr val="tx1"/>
                </a:solidFill>
                <a:effectLst/>
                <a:latin typeface="Avenir Roman"/>
                <a:ea typeface="Avenir Roman"/>
                <a:cs typeface="Avenir Roman"/>
                <a:sym typeface="Avenir Roman"/>
              </a:rPr>
            </a:br>
            <a:br>
              <a:rPr lang="en-GB" sz="1100" b="0" i="0" u="none" strike="noStrike" kern="1200" dirty="0">
                <a:solidFill>
                  <a:schemeClr val="tx1"/>
                </a:solidFill>
                <a:effectLst/>
                <a:latin typeface="Avenir Roman"/>
                <a:ea typeface="Avenir Roman"/>
                <a:cs typeface="Avenir Roman"/>
                <a:sym typeface="Avenir Roman"/>
              </a:rPr>
            </a:br>
            <a:br>
              <a:rPr lang="en-GB" dirty="0"/>
            </a:br>
            <a:endParaRPr dirty="0"/>
          </a:p>
        </p:txBody>
      </p:sp>
    </p:spTree>
    <p:extLst>
      <p:ext uri="{BB962C8B-B14F-4D97-AF65-F5344CB8AC3E}">
        <p14:creationId xmlns:p14="http://schemas.microsoft.com/office/powerpoint/2010/main" val="3301908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RCA ran 8 pre-trial co-design workshops with 110 people. These included </a:t>
            </a:r>
            <a:r>
              <a:rPr lang="en-GB" sz="1200" kern="1200" dirty="0">
                <a:solidFill>
                  <a:schemeClr val="tx1"/>
                </a:solidFill>
                <a:effectLst/>
                <a:latin typeface="+mn-lt"/>
                <a:ea typeface="+mn-ea"/>
                <a:cs typeface="+mn-cs"/>
              </a:rPr>
              <a:t>people with additional needs, older people, parents, carers, driving enthusiasts, non-drivers, and technology enthusiasts.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They were designed to capture participants hopes and fears, and opportunity areas that autonomous vehicles could address. We then </a:t>
            </a:r>
            <a:r>
              <a:rPr lang="en-US" dirty="0"/>
              <a:t>invited the participants back later in the year to take part in the driverless shuttle trials and see what affect that had.</a:t>
            </a:r>
          </a:p>
        </p:txBody>
      </p:sp>
      <p:sp>
        <p:nvSpPr>
          <p:cNvPr id="4" name="Slide Number Placeholder 3"/>
          <p:cNvSpPr>
            <a:spLocks noGrp="1"/>
          </p:cNvSpPr>
          <p:nvPr>
            <p:ph type="sldNum" sz="quarter" idx="5"/>
          </p:nvPr>
        </p:nvSpPr>
        <p:spPr/>
        <p:txBody>
          <a:bodyPr/>
          <a:lstStyle/>
          <a:p>
            <a:fld id="{17F31240-9363-9646-B57C-2B782216D022}" type="slidenum">
              <a:rPr lang="en-US" smtClean="0"/>
              <a:t>22</a:t>
            </a:fld>
            <a:endParaRPr lang="en-US"/>
          </a:p>
        </p:txBody>
      </p:sp>
    </p:spTree>
    <p:extLst>
      <p:ext uri="{BB962C8B-B14F-4D97-AF65-F5344CB8AC3E}">
        <p14:creationId xmlns:p14="http://schemas.microsoft.com/office/powerpoint/2010/main" val="261093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a:t>
            </a:r>
            <a:r>
              <a:rPr lang="en-US" baseline="0" dirty="0"/>
              <a:t> practice inclusive, people-</a:t>
            </a:r>
            <a:r>
              <a:rPr lang="en-US" baseline="0" dirty="0" err="1"/>
              <a:t>centred</a:t>
            </a:r>
            <a:r>
              <a:rPr lang="en-US" baseline="0" dirty="0"/>
              <a:t> design, where we don’t focus on the average person, but look at people across a diversity of needs, recognizing that everyone is different and people are the experts of their own lives – so we explore ways to design with people. Designing ways to involve people in the research and engagement is key to what we do.</a:t>
            </a:r>
            <a:endParaRPr lang="en-US" dirty="0"/>
          </a:p>
        </p:txBody>
      </p:sp>
      <p:sp>
        <p:nvSpPr>
          <p:cNvPr id="4" name="Slide Number Placeholder 3"/>
          <p:cNvSpPr>
            <a:spLocks noGrp="1"/>
          </p:cNvSpPr>
          <p:nvPr>
            <p:ph type="sldNum" sz="quarter" idx="10"/>
          </p:nvPr>
        </p:nvSpPr>
        <p:spPr/>
        <p:txBody>
          <a:bodyPr/>
          <a:lstStyle/>
          <a:p>
            <a:fld id="{B804B55A-CBF0-2347-8F56-64E410AC3F9F}" type="slidenum">
              <a:rPr lang="en-US" smtClean="0"/>
              <a:t>3</a:t>
            </a:fld>
            <a:endParaRPr lang="en-US"/>
          </a:p>
        </p:txBody>
      </p:sp>
    </p:spTree>
    <p:extLst>
      <p:ext uri="{BB962C8B-B14F-4D97-AF65-F5344CB8AC3E}">
        <p14:creationId xmlns:p14="http://schemas.microsoft.com/office/powerpoint/2010/main" val="295301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I’m going to talk about 2 past projects where we used civic technology to better engage the public. Firstly Creative Citizens about community projects where we worked with the engagement platform Confers, then </a:t>
            </a:r>
            <a:r>
              <a:rPr lang="en-US" dirty="0" err="1"/>
              <a:t>GATEway</a:t>
            </a:r>
            <a:r>
              <a:rPr lang="en-US" dirty="0"/>
              <a:t> about Autonomous Vehicles where we partnered with Commonplace, then I’ll had over to Mike to talk more about Commonplace’ work and research. </a:t>
            </a:r>
          </a:p>
          <a:p>
            <a:endParaRPr lang="en-US" dirty="0"/>
          </a:p>
        </p:txBody>
      </p:sp>
      <p:sp>
        <p:nvSpPr>
          <p:cNvPr id="4" name="Slide Number Placeholder 3"/>
          <p:cNvSpPr>
            <a:spLocks noGrp="1"/>
          </p:cNvSpPr>
          <p:nvPr>
            <p:ph type="sldNum" sz="quarter" idx="5"/>
          </p:nvPr>
        </p:nvSpPr>
        <p:spPr/>
        <p:txBody>
          <a:bodyPr/>
          <a:lstStyle/>
          <a:p>
            <a:fld id="{17F31240-9363-9646-B57C-2B782216D022}" type="slidenum">
              <a:rPr lang="en-US" smtClean="0"/>
              <a:t>4</a:t>
            </a:fld>
            <a:endParaRPr lang="en-US"/>
          </a:p>
        </p:txBody>
      </p:sp>
    </p:spTree>
    <p:extLst>
      <p:ext uri="{BB962C8B-B14F-4D97-AF65-F5344CB8AC3E}">
        <p14:creationId xmlns:p14="http://schemas.microsoft.com/office/powerpoint/2010/main" val="251943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9300"/>
                </a:solidFill>
              </a:rPr>
              <a:t>In Creative Citizens we asked “How can local residents use digital tools to engage more people in their community-led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9300"/>
              </a:solidFill>
            </a:endParaRPr>
          </a:p>
          <a:p>
            <a:endParaRPr lang="en-US" dirty="0"/>
          </a:p>
        </p:txBody>
      </p:sp>
      <p:sp>
        <p:nvSpPr>
          <p:cNvPr id="4" name="Slide Number Placeholder 3"/>
          <p:cNvSpPr>
            <a:spLocks noGrp="1"/>
          </p:cNvSpPr>
          <p:nvPr>
            <p:ph type="sldNum" sz="quarter" idx="5"/>
          </p:nvPr>
        </p:nvSpPr>
        <p:spPr/>
        <p:txBody>
          <a:bodyPr/>
          <a:lstStyle/>
          <a:p>
            <a:fld id="{17F31240-9363-9646-B57C-2B782216D022}" type="slidenum">
              <a:rPr lang="en-US" smtClean="0"/>
              <a:t>5</a:t>
            </a:fld>
            <a:endParaRPr lang="en-US"/>
          </a:p>
        </p:txBody>
      </p:sp>
    </p:spTree>
    <p:extLst>
      <p:ext uri="{BB962C8B-B14F-4D97-AF65-F5344CB8AC3E}">
        <p14:creationId xmlns:p14="http://schemas.microsoft.com/office/powerpoint/2010/main" val="2344422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93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9300"/>
                </a:solidFill>
              </a:rPr>
              <a:t>What do we mean by ‘</a:t>
            </a:r>
            <a:r>
              <a:rPr lang="en-US" sz="1200" b="1" dirty="0">
                <a:solidFill>
                  <a:srgbClr val="FF9300"/>
                </a:solidFill>
              </a:rPr>
              <a:t>community-led</a:t>
            </a:r>
            <a:r>
              <a:rPr lang="en-US" sz="1200" dirty="0">
                <a:solidFill>
                  <a:srgbClr val="FF9300"/>
                </a:solidFill>
              </a:rPr>
              <a:t> design projects’ – any local project where local people have come together to create spaces or services for use by the local neighbourhood.</a:t>
            </a:r>
          </a:p>
          <a:p>
            <a:endParaRPr lang="en-US" dirty="0"/>
          </a:p>
        </p:txBody>
      </p:sp>
      <p:sp>
        <p:nvSpPr>
          <p:cNvPr id="4" name="Slide Number Placeholder 3"/>
          <p:cNvSpPr>
            <a:spLocks noGrp="1"/>
          </p:cNvSpPr>
          <p:nvPr>
            <p:ph type="sldNum" sz="quarter" idx="5"/>
          </p:nvPr>
        </p:nvSpPr>
        <p:spPr/>
        <p:txBody>
          <a:bodyPr/>
          <a:lstStyle/>
          <a:p>
            <a:fld id="{17F31240-9363-9646-B57C-2B782216D022}" type="slidenum">
              <a:rPr lang="en-US" smtClean="0"/>
              <a:t>6</a:t>
            </a:fld>
            <a:endParaRPr lang="en-US"/>
          </a:p>
        </p:txBody>
      </p:sp>
    </p:spTree>
    <p:extLst>
      <p:ext uri="{BB962C8B-B14F-4D97-AF65-F5344CB8AC3E}">
        <p14:creationId xmlns:p14="http://schemas.microsoft.com/office/powerpoint/2010/main" val="12787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Shape 1235"/>
          <p:cNvSpPr>
            <a:spLocks noGrp="1" noRot="1" noChangeAspect="1"/>
          </p:cNvSpPr>
          <p:nvPr>
            <p:ph type="sldImg"/>
          </p:nvPr>
        </p:nvSpPr>
        <p:spPr>
          <a:prstGeom prst="rect">
            <a:avLst/>
          </a:prstGeom>
        </p:spPr>
        <p:txBody>
          <a:bodyPr/>
          <a:lstStyle/>
          <a:p>
            <a:endParaRPr/>
          </a:p>
        </p:txBody>
      </p:sp>
      <p:sp>
        <p:nvSpPr>
          <p:cNvPr id="1236" name="Shape 1236"/>
          <p:cNvSpPr>
            <a:spLocks noGrp="1"/>
          </p:cNvSpPr>
          <p:nvPr>
            <p:ph type="body" sz="quarter" idx="1"/>
          </p:nvPr>
        </p:nvSpPr>
        <p:spPr>
          <a:prstGeom prst="rect">
            <a:avLst/>
          </a:prstGeom>
        </p:spPr>
        <p:txBody>
          <a:bodyPr/>
          <a:lstStyle>
            <a:lvl1pPr defTabSz="457200">
              <a:lnSpc>
                <a:spcPct val="125000"/>
              </a:lnSpc>
              <a:defRPr sz="1100">
                <a:latin typeface="Avenir Roman"/>
                <a:ea typeface="Avenir Roman"/>
                <a:cs typeface="Avenir Roman"/>
                <a:sym typeface="Avenir Roman"/>
              </a:defRPr>
            </a:lvl1pPr>
          </a:lstStyle>
          <a:p>
            <a:r>
              <a:rPr lang="en-GB" sz="1100" b="0" i="0" u="none" strike="noStrike" kern="1200" dirty="0">
                <a:solidFill>
                  <a:schemeClr val="tx1"/>
                </a:solidFill>
                <a:effectLst/>
                <a:latin typeface="Avenir Roman"/>
                <a:ea typeface="Avenir Roman"/>
                <a:cs typeface="Avenir Roman"/>
                <a:sym typeface="Avenir Roman"/>
              </a:rPr>
              <a:t>For example, Kentish Town Neighbourhood Forum, are a group of local residents who were creating a Neighbourhood Plan for Kentish Town in North London. Neighbourhood Plans are a set of planning policies created by communities as a way of giving them more say over a future vision for their neighbourhood, such as greater control over what planning applications are permitted.</a:t>
            </a:r>
          </a:p>
          <a:p>
            <a:endParaRPr lang="en-GB" sz="1100" b="0" i="0" u="none" strike="noStrike" kern="1200" dirty="0">
              <a:solidFill>
                <a:schemeClr val="tx1"/>
              </a:solidFill>
              <a:effectLst/>
              <a:latin typeface="Avenir Roman"/>
              <a:ea typeface="Avenir Roman"/>
              <a:cs typeface="Avenir Roman"/>
              <a:sym typeface="Avenir Roman"/>
            </a:endParaRPr>
          </a:p>
          <a:p>
            <a:r>
              <a:rPr lang="en-GB" sz="1100" b="0" i="0" u="none" strike="noStrike" kern="1200" dirty="0">
                <a:solidFill>
                  <a:schemeClr val="tx1"/>
                </a:solidFill>
                <a:effectLst/>
                <a:latin typeface="Avenir Roman"/>
                <a:ea typeface="Avenir Roman"/>
                <a:cs typeface="Avenir Roman"/>
                <a:sym typeface="Avenir Roman"/>
              </a:rPr>
              <a:t>But in order to create a neighbourhood plan, first the forum needs to exist and grow, and the decide what is the shared vision held by the community for the future development of their neighbourhood.</a:t>
            </a:r>
            <a:endParaRPr dirty="0"/>
          </a:p>
        </p:txBody>
      </p:sp>
    </p:spTree>
    <p:extLst>
      <p:ext uri="{BB962C8B-B14F-4D97-AF65-F5344CB8AC3E}">
        <p14:creationId xmlns:p14="http://schemas.microsoft.com/office/powerpoint/2010/main" val="17749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Shape 1235"/>
          <p:cNvSpPr>
            <a:spLocks noGrp="1" noRot="1" noChangeAspect="1"/>
          </p:cNvSpPr>
          <p:nvPr>
            <p:ph type="sldImg"/>
          </p:nvPr>
        </p:nvSpPr>
        <p:spPr>
          <a:prstGeom prst="rect">
            <a:avLst/>
          </a:prstGeom>
        </p:spPr>
        <p:txBody>
          <a:bodyPr/>
          <a:lstStyle/>
          <a:p>
            <a:endParaRPr/>
          </a:p>
        </p:txBody>
      </p:sp>
      <p:sp>
        <p:nvSpPr>
          <p:cNvPr id="1236" name="Shape 1236"/>
          <p:cNvSpPr>
            <a:spLocks noGrp="1"/>
          </p:cNvSpPr>
          <p:nvPr>
            <p:ph type="body" sz="quarter" idx="1"/>
          </p:nvPr>
        </p:nvSpPr>
        <p:spPr>
          <a:prstGeom prst="rect">
            <a:avLst/>
          </a:prstGeom>
        </p:spPr>
        <p:txBody>
          <a:bodyPr/>
          <a:lstStyle>
            <a:lvl1pPr defTabSz="457200">
              <a:lnSpc>
                <a:spcPct val="125000"/>
              </a:lnSpc>
              <a:defRPr sz="1100">
                <a:latin typeface="Avenir Roman"/>
                <a:ea typeface="Avenir Roman"/>
                <a:cs typeface="Avenir Roman"/>
                <a:sym typeface="Avenir Roman"/>
              </a:defRPr>
            </a:lvl1pPr>
          </a:lstStyle>
          <a:p>
            <a:r>
              <a:rPr lang="en-GB" dirty="0"/>
              <a:t>The core participants in the forum had already done a fantastic level of public engagement through street stalls, fetes and public meetings, but they wanted to engage a wider representation of Kentish Town’s 15 000 residents. This was both to hear their views to make sure the plan did represent local people (and not just those who had the time and inclination to produce a planning document), and also to increase awareness of the plan as when it was completed it would need to pass a local referendum before it would become part of the local planning policy. </a:t>
            </a:r>
            <a:endParaRPr dirty="0"/>
          </a:p>
        </p:txBody>
      </p:sp>
    </p:spTree>
    <p:extLst>
      <p:ext uri="{BB962C8B-B14F-4D97-AF65-F5344CB8AC3E}">
        <p14:creationId xmlns:p14="http://schemas.microsoft.com/office/powerpoint/2010/main" val="3322954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order to explore how digital tools could help them with wider engagement, we ran a </a:t>
            </a:r>
            <a:r>
              <a:rPr lang="en-US" dirty="0" err="1"/>
              <a:t>programme</a:t>
            </a:r>
            <a:r>
              <a:rPr lang="en-US" dirty="0"/>
              <a:t> of activities with them over the course of a year.</a:t>
            </a:r>
          </a:p>
          <a:p>
            <a:endParaRPr lang="en-US" dirty="0"/>
          </a:p>
          <a:p>
            <a:r>
              <a:rPr lang="en-US" dirty="0"/>
              <a:t>First we ran an asset-mapping activity.</a:t>
            </a:r>
          </a:p>
          <a:p>
            <a:endParaRPr lang="en-US" dirty="0"/>
          </a:p>
          <a:p>
            <a:r>
              <a:rPr lang="en-US" dirty="0"/>
              <a:t>This was to identify the strengths within Kentish Town that KTNF might have or could develop links to, and it included not just physical assets such as buildings and spaces but also local groups, people, their time and skills, infrastructure and local media, as well as the forum members’ personal networks, to unearth how these assets were connected, and where there was untapped-potential.</a:t>
            </a:r>
          </a:p>
        </p:txBody>
      </p:sp>
      <p:sp>
        <p:nvSpPr>
          <p:cNvPr id="4" name="Slide Number Placeholder 3"/>
          <p:cNvSpPr>
            <a:spLocks noGrp="1"/>
          </p:cNvSpPr>
          <p:nvPr>
            <p:ph type="sldNum" sz="quarter" idx="5"/>
          </p:nvPr>
        </p:nvSpPr>
        <p:spPr/>
        <p:txBody>
          <a:bodyPr/>
          <a:lstStyle/>
          <a:p>
            <a:fld id="{17F31240-9363-9646-B57C-2B782216D022}" type="slidenum">
              <a:rPr lang="en-US" smtClean="0"/>
              <a:t>9</a:t>
            </a:fld>
            <a:endParaRPr lang="en-US"/>
          </a:p>
        </p:txBody>
      </p:sp>
    </p:spTree>
    <p:extLst>
      <p:ext uri="{BB962C8B-B14F-4D97-AF65-F5344CB8AC3E}">
        <p14:creationId xmlns:p14="http://schemas.microsoft.com/office/powerpoint/2010/main" val="3895393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1094-4289-0B46-9BF2-ECFEBFAD17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AFA63D-C1EC-3A49-80D0-B814CB8522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2CC300-39C5-5341-8332-F311BF32F704}"/>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5" name="Footer Placeholder 4">
            <a:extLst>
              <a:ext uri="{FF2B5EF4-FFF2-40B4-BE49-F238E27FC236}">
                <a16:creationId xmlns:a16="http://schemas.microsoft.com/office/drawing/2014/main" id="{EAEEFAC3-0A2A-CF4C-8FCF-66B394724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DCEB7-5742-D548-97EC-256968669A6D}"/>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388278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DA45C-AD63-434D-8845-D6BFD19BA71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01BE65-0B4F-9E4F-A8C9-B40C47A9397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DD9779-45A7-4C4C-9186-2012C3A851B5}"/>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5" name="Footer Placeholder 4">
            <a:extLst>
              <a:ext uri="{FF2B5EF4-FFF2-40B4-BE49-F238E27FC236}">
                <a16:creationId xmlns:a16="http://schemas.microsoft.com/office/drawing/2014/main" id="{BDF6EC6F-372C-CB49-ADCE-F4E95B4B2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7F29F-0B3D-F841-8BA6-391AACE72995}"/>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168144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30017-D193-8C40-96A9-0937589826E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9EAF30-4C23-D84E-89D8-4B60837C07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C63251-6CC6-3C4E-9F95-C638774E45FC}"/>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5" name="Footer Placeholder 4">
            <a:extLst>
              <a:ext uri="{FF2B5EF4-FFF2-40B4-BE49-F238E27FC236}">
                <a16:creationId xmlns:a16="http://schemas.microsoft.com/office/drawing/2014/main" id="{D9BB2ACD-8448-6046-AB0C-42D163CEB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E2A29-9699-A341-A352-846765930068}"/>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3006068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47996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AAC5-410E-9A4D-B6D0-5EEE9E89C9E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5FA7041-CA6C-2447-B335-8A3BD0F9EA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C058F0-E071-7F4C-8501-C55E362B7E68}"/>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5" name="Footer Placeholder 4">
            <a:extLst>
              <a:ext uri="{FF2B5EF4-FFF2-40B4-BE49-F238E27FC236}">
                <a16:creationId xmlns:a16="http://schemas.microsoft.com/office/drawing/2014/main" id="{7851EDC6-6459-544B-B6C0-80E29FC17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0A922-0A7E-ED48-99A7-E48F0454FB03}"/>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59835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D21B-7D43-D246-AA0B-689C1F2F94F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6B3399B-DF14-6A47-92E9-C860E770FC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AAB0359-0374-7349-A99C-4B29F54BD58E}"/>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5" name="Footer Placeholder 4">
            <a:extLst>
              <a:ext uri="{FF2B5EF4-FFF2-40B4-BE49-F238E27FC236}">
                <a16:creationId xmlns:a16="http://schemas.microsoft.com/office/drawing/2014/main" id="{4A6F6F1B-AA96-B546-A9AC-D4F3537FE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F0859-3C2D-CF40-AF80-AC5B7C97DA5B}"/>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271934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1ECD-5869-724C-89E1-D4B9AA6ECB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4133F0-923F-9040-84CA-AC7F32F1F4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977CA1-1AF7-8C46-B126-49BE39952A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DF648E-5CB6-0A45-8F1C-A97D149B11D3}"/>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6" name="Footer Placeholder 5">
            <a:extLst>
              <a:ext uri="{FF2B5EF4-FFF2-40B4-BE49-F238E27FC236}">
                <a16:creationId xmlns:a16="http://schemas.microsoft.com/office/drawing/2014/main" id="{B4F3ABEC-76CB-0141-9340-EA9DBE736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37A7C-26A3-F040-81F1-848EEF07FAE1}"/>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25968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DC22-16F7-0542-BDA3-2529F61EA11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09BF03-C44A-3144-8FC0-84C3F7F1F5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E5F6C3-DA69-EA49-BBCC-0990F83130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5D07514-D5B9-AD46-9C44-3B445E67FC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C33E7F-0CF2-1D4A-B838-B43406EEF04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95E626-AD71-C64F-9BAD-B0B77E5EF763}"/>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8" name="Footer Placeholder 7">
            <a:extLst>
              <a:ext uri="{FF2B5EF4-FFF2-40B4-BE49-F238E27FC236}">
                <a16:creationId xmlns:a16="http://schemas.microsoft.com/office/drawing/2014/main" id="{CA32D6DB-B2E4-B942-9C78-E23DA1B7B8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5D4FAF-8CEC-B44A-9D8E-A20F151E60D1}"/>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167087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8160-0D02-5840-8CB1-79211F4A604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BF89C8C-E71A-0346-8DF0-B6544716923D}"/>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4" name="Footer Placeholder 3">
            <a:extLst>
              <a:ext uri="{FF2B5EF4-FFF2-40B4-BE49-F238E27FC236}">
                <a16:creationId xmlns:a16="http://schemas.microsoft.com/office/drawing/2014/main" id="{D4F6044C-DE4E-D944-9F88-7B49E4F6C4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33D301-342E-0646-9EC4-BCAA5FB39C46}"/>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319628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D3291A-E55F-BF4B-9533-554418CB2672}"/>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3" name="Footer Placeholder 2">
            <a:extLst>
              <a:ext uri="{FF2B5EF4-FFF2-40B4-BE49-F238E27FC236}">
                <a16:creationId xmlns:a16="http://schemas.microsoft.com/office/drawing/2014/main" id="{731645ED-4860-A745-A637-5DD06ECAD3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FA6557-0616-2A4D-8FDB-D40F98E1D89B}"/>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3816522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FD62-42C3-874F-8E7A-4731844372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140235-4E20-BF42-905B-2AED33CB9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708A18-289E-B444-9BC6-4448211B6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1A935B-2558-8D4B-B3BE-203188E1A81F}"/>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6" name="Footer Placeholder 5">
            <a:extLst>
              <a:ext uri="{FF2B5EF4-FFF2-40B4-BE49-F238E27FC236}">
                <a16:creationId xmlns:a16="http://schemas.microsoft.com/office/drawing/2014/main" id="{299C8264-D5AD-7A41-8447-807967145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276FD-6B3E-7F4D-814A-F9A79EC0ADA3}"/>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96101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A1A0-102C-0447-8B49-BC371BB854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94E9E31-A5E7-CB4F-98B1-2C11F27723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2325-F784-3345-9648-A228623F8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51E1CB-A1C6-7247-9E55-2443828DB2E5}"/>
              </a:ext>
            </a:extLst>
          </p:cNvPr>
          <p:cNvSpPr>
            <a:spLocks noGrp="1"/>
          </p:cNvSpPr>
          <p:nvPr>
            <p:ph type="dt" sz="half" idx="10"/>
          </p:nvPr>
        </p:nvSpPr>
        <p:spPr/>
        <p:txBody>
          <a:bodyPr/>
          <a:lstStyle/>
          <a:p>
            <a:fld id="{1723B19B-B4AE-334A-9DA7-99C05D8714EE}" type="datetimeFigureOut">
              <a:rPr lang="en-US" smtClean="0"/>
              <a:t>11/20/19</a:t>
            </a:fld>
            <a:endParaRPr lang="en-US"/>
          </a:p>
        </p:txBody>
      </p:sp>
      <p:sp>
        <p:nvSpPr>
          <p:cNvPr id="6" name="Footer Placeholder 5">
            <a:extLst>
              <a:ext uri="{FF2B5EF4-FFF2-40B4-BE49-F238E27FC236}">
                <a16:creationId xmlns:a16="http://schemas.microsoft.com/office/drawing/2014/main" id="{8E792E0C-6A17-A242-B6B3-420C6CF798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C3C18-1CD7-FF47-9EB2-91C50F0388F8}"/>
              </a:ext>
            </a:extLst>
          </p:cNvPr>
          <p:cNvSpPr>
            <a:spLocks noGrp="1"/>
          </p:cNvSpPr>
          <p:nvPr>
            <p:ph type="sldNum" sz="quarter" idx="12"/>
          </p:nvPr>
        </p:nvSpPr>
        <p:spPr/>
        <p:txBody>
          <a:bodyPr/>
          <a:lstStyle/>
          <a:p>
            <a:fld id="{BF0A7A79-790E-4344-8DA7-AC6EFB3C3B46}" type="slidenum">
              <a:rPr lang="en-US" smtClean="0"/>
              <a:t>‹#›</a:t>
            </a:fld>
            <a:endParaRPr lang="en-US"/>
          </a:p>
        </p:txBody>
      </p:sp>
    </p:spTree>
    <p:extLst>
      <p:ext uri="{BB962C8B-B14F-4D97-AF65-F5344CB8AC3E}">
        <p14:creationId xmlns:p14="http://schemas.microsoft.com/office/powerpoint/2010/main" val="1031652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3DA136-F9EF-C843-9ECE-2258FA46DE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448035-162D-1C4F-BB7E-FB6570D3B4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FDAB0E-A499-D949-A238-548F9C5DE8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3B19B-B4AE-334A-9DA7-99C05D8714EE}" type="datetimeFigureOut">
              <a:rPr lang="en-US" smtClean="0"/>
              <a:t>11/20/19</a:t>
            </a:fld>
            <a:endParaRPr lang="en-US"/>
          </a:p>
        </p:txBody>
      </p:sp>
      <p:sp>
        <p:nvSpPr>
          <p:cNvPr id="5" name="Footer Placeholder 4">
            <a:extLst>
              <a:ext uri="{FF2B5EF4-FFF2-40B4-BE49-F238E27FC236}">
                <a16:creationId xmlns:a16="http://schemas.microsoft.com/office/drawing/2014/main" id="{A113618F-A05B-B14C-810D-70F95A07F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796401-B681-F142-B75C-53C72D570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A7A79-790E-4344-8DA7-AC6EFB3C3B46}" type="slidenum">
              <a:rPr lang="en-US" smtClean="0"/>
              <a:t>‹#›</a:t>
            </a:fld>
            <a:endParaRPr lang="en-US"/>
          </a:p>
        </p:txBody>
      </p:sp>
    </p:spTree>
    <p:extLst>
      <p:ext uri="{BB962C8B-B14F-4D97-AF65-F5344CB8AC3E}">
        <p14:creationId xmlns:p14="http://schemas.microsoft.com/office/powerpoint/2010/main" val="3486181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8.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69EF00-7329-F244-B785-5A9E89564CB9}"/>
              </a:ext>
            </a:extLst>
          </p:cNvPr>
          <p:cNvSpPr/>
          <p:nvPr/>
        </p:nvSpPr>
        <p:spPr>
          <a:xfrm>
            <a:off x="5977217" y="3244334"/>
            <a:ext cx="237566" cy="369332"/>
          </a:xfrm>
          <a:prstGeom prst="rect">
            <a:avLst/>
          </a:prstGeom>
        </p:spPr>
        <p:txBody>
          <a:bodyPr wrap="none">
            <a:spAutoFit/>
          </a:bodyPr>
          <a:lstStyle/>
          <a:p>
            <a:r>
              <a:rPr lang="en-GB" dirty="0"/>
              <a:t> </a:t>
            </a:r>
            <a:endParaRPr lang="en-US" dirty="0"/>
          </a:p>
        </p:txBody>
      </p:sp>
      <p:sp>
        <p:nvSpPr>
          <p:cNvPr id="3" name="Rectangle 2">
            <a:extLst>
              <a:ext uri="{FF2B5EF4-FFF2-40B4-BE49-F238E27FC236}">
                <a16:creationId xmlns:a16="http://schemas.microsoft.com/office/drawing/2014/main" id="{F9B1A3D4-A3C1-D04C-864A-17EC29B37882}"/>
              </a:ext>
            </a:extLst>
          </p:cNvPr>
          <p:cNvSpPr/>
          <p:nvPr/>
        </p:nvSpPr>
        <p:spPr>
          <a:xfrm>
            <a:off x="772273" y="2099877"/>
            <a:ext cx="10749774" cy="1569660"/>
          </a:xfrm>
          <a:prstGeom prst="rect">
            <a:avLst/>
          </a:prstGeom>
        </p:spPr>
        <p:txBody>
          <a:bodyPr wrap="square">
            <a:spAutoFit/>
          </a:bodyPr>
          <a:lstStyle/>
          <a:p>
            <a:r>
              <a:rPr lang="en-GB" sz="2400" b="1" dirty="0">
                <a:solidFill>
                  <a:srgbClr val="333333"/>
                </a:solidFill>
                <a:latin typeface="Source Sans Pro" panose="020B0503030403020204" pitchFamily="34" charset="77"/>
              </a:rPr>
              <a:t>Enabling local people to participate in the design of civic and public life</a:t>
            </a:r>
          </a:p>
          <a:p>
            <a:endParaRPr lang="en-GB" b="1" i="0" u="none" strike="noStrike" dirty="0">
              <a:solidFill>
                <a:srgbClr val="333333"/>
              </a:solidFill>
              <a:effectLst/>
              <a:latin typeface="Source Sans Pro" panose="020B0503030403020204" pitchFamily="34" charset="77"/>
            </a:endParaRPr>
          </a:p>
          <a:p>
            <a:r>
              <a:rPr lang="en-GB" b="1" dirty="0">
                <a:solidFill>
                  <a:srgbClr val="333333"/>
                </a:solidFill>
                <a:latin typeface="Source Sans Pro" panose="020B0503030403020204" pitchFamily="34" charset="77"/>
              </a:rPr>
              <a:t>Gail Ramster, The Helen Hamlyn Centre for Design, Royal College of Art</a:t>
            </a:r>
          </a:p>
          <a:p>
            <a:endParaRPr lang="en-GB" b="1" i="0" u="none" strike="noStrike" dirty="0">
              <a:solidFill>
                <a:srgbClr val="333333"/>
              </a:solidFill>
              <a:effectLst/>
              <a:latin typeface="Source Sans Pro" panose="020B0503030403020204" pitchFamily="34" charset="77"/>
            </a:endParaRPr>
          </a:p>
          <a:p>
            <a:r>
              <a:rPr lang="en-GB" b="1" dirty="0">
                <a:solidFill>
                  <a:srgbClr val="333333"/>
                </a:solidFill>
                <a:latin typeface="Source Sans Pro" panose="020B0503030403020204" pitchFamily="34" charset="77"/>
              </a:rPr>
              <a:t>Mike Saunders, Commonplace</a:t>
            </a:r>
            <a:endParaRPr lang="en-GB" b="1" i="0" u="none" strike="noStrike" dirty="0">
              <a:solidFill>
                <a:srgbClr val="333333"/>
              </a:solidFill>
              <a:effectLst/>
              <a:latin typeface="Source Sans Pro" panose="020B0503030403020204" pitchFamily="34" charset="77"/>
            </a:endParaRPr>
          </a:p>
        </p:txBody>
      </p:sp>
      <p:pic>
        <p:nvPicPr>
          <p:cNvPr id="5" name="Google Shape;113;p26">
            <a:extLst>
              <a:ext uri="{FF2B5EF4-FFF2-40B4-BE49-F238E27FC236}">
                <a16:creationId xmlns:a16="http://schemas.microsoft.com/office/drawing/2014/main" id="{1DC30461-E032-6E4E-9D7F-6AA8B7D98E9E}"/>
              </a:ext>
            </a:extLst>
          </p:cNvPr>
          <p:cNvPicPr preferRelativeResize="0"/>
          <p:nvPr/>
        </p:nvPicPr>
        <p:blipFill>
          <a:blip r:embed="rId3">
            <a:alphaModFix/>
          </a:blip>
          <a:stretch>
            <a:fillRect/>
          </a:stretch>
        </p:blipFill>
        <p:spPr>
          <a:xfrm>
            <a:off x="278067" y="4434957"/>
            <a:ext cx="2537000" cy="2537000"/>
          </a:xfrm>
          <a:prstGeom prst="rect">
            <a:avLst/>
          </a:prstGeom>
          <a:noFill/>
          <a:ln>
            <a:noFill/>
          </a:ln>
        </p:spPr>
      </p:pic>
      <p:pic>
        <p:nvPicPr>
          <p:cNvPr id="6" name="Picture 5">
            <a:extLst>
              <a:ext uri="{FF2B5EF4-FFF2-40B4-BE49-F238E27FC236}">
                <a16:creationId xmlns:a16="http://schemas.microsoft.com/office/drawing/2014/main" id="{7F7F3835-834A-974B-B100-9AF7768E1B7D}"/>
              </a:ext>
            </a:extLst>
          </p:cNvPr>
          <p:cNvPicPr>
            <a:picLocks noChangeAspect="1"/>
          </p:cNvPicPr>
          <p:nvPr/>
        </p:nvPicPr>
        <p:blipFill>
          <a:blip r:embed="rId4"/>
          <a:stretch>
            <a:fillRect/>
          </a:stretch>
        </p:blipFill>
        <p:spPr>
          <a:xfrm>
            <a:off x="7895723" y="5705335"/>
            <a:ext cx="3626324" cy="556922"/>
          </a:xfrm>
          <a:prstGeom prst="rect">
            <a:avLst/>
          </a:prstGeom>
        </p:spPr>
      </p:pic>
    </p:spTree>
    <p:extLst>
      <p:ext uri="{BB962C8B-B14F-4D97-AF65-F5344CB8AC3E}">
        <p14:creationId xmlns:p14="http://schemas.microsoft.com/office/powerpoint/2010/main" val="1749526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9DFAD-C7D2-E049-A2D6-4F72B38A1C97}"/>
              </a:ext>
            </a:extLst>
          </p:cNvPr>
          <p:cNvPicPr>
            <a:picLocks noChangeAspect="1"/>
          </p:cNvPicPr>
          <p:nvPr/>
        </p:nvPicPr>
        <p:blipFill>
          <a:blip r:embed="rId3"/>
          <a:stretch>
            <a:fillRect/>
          </a:stretch>
        </p:blipFill>
        <p:spPr>
          <a:xfrm>
            <a:off x="-106019" y="0"/>
            <a:ext cx="9144000" cy="6858000"/>
          </a:xfrm>
          <a:prstGeom prst="rect">
            <a:avLst/>
          </a:prstGeom>
        </p:spPr>
      </p:pic>
      <p:pic>
        <p:nvPicPr>
          <p:cNvPr id="5" name="Picture 4">
            <a:extLst>
              <a:ext uri="{FF2B5EF4-FFF2-40B4-BE49-F238E27FC236}">
                <a16:creationId xmlns:a16="http://schemas.microsoft.com/office/drawing/2014/main" id="{D6C31483-1726-E949-83B6-0320A2884AD4}"/>
              </a:ext>
            </a:extLst>
          </p:cNvPr>
          <p:cNvPicPr>
            <a:picLocks noChangeAspect="1"/>
          </p:cNvPicPr>
          <p:nvPr/>
        </p:nvPicPr>
        <p:blipFill>
          <a:blip r:embed="rId4"/>
          <a:stretch>
            <a:fillRect/>
          </a:stretch>
        </p:blipFill>
        <p:spPr>
          <a:xfrm>
            <a:off x="6436377" y="0"/>
            <a:ext cx="5203209" cy="6858000"/>
          </a:xfrm>
          <a:prstGeom prst="rect">
            <a:avLst/>
          </a:prstGeom>
        </p:spPr>
      </p:pic>
      <p:sp>
        <p:nvSpPr>
          <p:cNvPr id="6" name="Rectangle 5">
            <a:extLst>
              <a:ext uri="{FF2B5EF4-FFF2-40B4-BE49-F238E27FC236}">
                <a16:creationId xmlns:a16="http://schemas.microsoft.com/office/drawing/2014/main" id="{D4D7260B-5D8D-D241-B260-DA922868140D}"/>
              </a:ext>
            </a:extLst>
          </p:cNvPr>
          <p:cNvSpPr/>
          <p:nvPr/>
        </p:nvSpPr>
        <p:spPr>
          <a:xfrm>
            <a:off x="340377" y="2603266"/>
            <a:ext cx="5719111" cy="3416320"/>
          </a:xfrm>
          <a:prstGeom prst="rect">
            <a:avLst/>
          </a:prstGeom>
          <a:solidFill>
            <a:schemeClr val="bg1">
              <a:alpha val="86000"/>
            </a:schemeClr>
          </a:solidFill>
        </p:spPr>
        <p:txBody>
          <a:bodyPr wrap="square">
            <a:spAutoFit/>
          </a:bodyPr>
          <a:lstStyle/>
          <a:p>
            <a:endParaRPr lang="en-US" sz="2400" b="1" dirty="0">
              <a:latin typeface="Source Sans Pro" panose="020B0503030403020204" pitchFamily="34" charset="77"/>
            </a:endParaRPr>
          </a:p>
          <a:p>
            <a:r>
              <a:rPr lang="en-US" sz="2400" b="1" dirty="0">
                <a:latin typeface="Source Sans Pro" panose="020B0503030403020204" pitchFamily="34" charset="77"/>
              </a:rPr>
              <a:t>Potential assets </a:t>
            </a:r>
            <a:r>
              <a:rPr lang="en-US" sz="2400" dirty="0">
                <a:latin typeface="Source Sans Pro" panose="020B0503030403020204" pitchFamily="34" charset="77"/>
              </a:rPr>
              <a:t>and </a:t>
            </a:r>
            <a:r>
              <a:rPr lang="en-US" sz="2400" b="1" dirty="0">
                <a:latin typeface="Source Sans Pro" panose="020B0503030403020204" pitchFamily="34" charset="77"/>
              </a:rPr>
              <a:t>shared connections</a:t>
            </a:r>
          </a:p>
          <a:p>
            <a:endParaRPr lang="en-US" sz="2400" dirty="0">
              <a:latin typeface="Source Sans Pro" panose="020B0503030403020204" pitchFamily="34" charset="77"/>
            </a:endParaRPr>
          </a:p>
          <a:p>
            <a:pPr marL="285750" indent="-285750">
              <a:buFont typeface="Arial" panose="020B0604020202020204" pitchFamily="34" charset="0"/>
              <a:buChar char="•"/>
            </a:pPr>
            <a:r>
              <a:rPr lang="en-US" sz="2400" dirty="0" err="1">
                <a:latin typeface="Source Sans Pro" panose="020B0503030403020204" pitchFamily="34" charset="77"/>
              </a:rPr>
              <a:t>Democratise</a:t>
            </a:r>
            <a:r>
              <a:rPr lang="en-US" sz="2400" dirty="0">
                <a:latin typeface="Source Sans Pro" panose="020B0503030403020204" pitchFamily="34" charset="77"/>
              </a:rPr>
              <a:t> the forum’s activity</a:t>
            </a:r>
          </a:p>
          <a:p>
            <a:pPr marL="285750" indent="-285750">
              <a:buFont typeface="Arial" panose="020B0604020202020204" pitchFamily="34" charset="0"/>
              <a:buChar char="•"/>
            </a:pPr>
            <a:r>
              <a:rPr lang="en-US" sz="2400" dirty="0">
                <a:latin typeface="Source Sans Pro" panose="020B0503030403020204" pitchFamily="34" charset="77"/>
              </a:rPr>
              <a:t>Increase the available resources (people)</a:t>
            </a:r>
          </a:p>
          <a:p>
            <a:pPr marL="285750" indent="-285750">
              <a:buFont typeface="Arial" panose="020B0604020202020204" pitchFamily="34" charset="0"/>
              <a:buChar char="•"/>
            </a:pPr>
            <a:r>
              <a:rPr lang="en-US" sz="2400" dirty="0">
                <a:latin typeface="Source Sans Pro" panose="020B0503030403020204" pitchFamily="34" charset="77"/>
              </a:rPr>
              <a:t>Increase the reach and range of the forum</a:t>
            </a:r>
          </a:p>
          <a:p>
            <a:pPr marL="285750" indent="-285750">
              <a:buFont typeface="Arial" panose="020B0604020202020204" pitchFamily="34" charset="0"/>
              <a:buChar char="•"/>
            </a:pPr>
            <a:r>
              <a:rPr lang="en-US" sz="2400" dirty="0">
                <a:latin typeface="Source Sans Pro" panose="020B0503030403020204" pitchFamily="34" charset="77"/>
              </a:rPr>
              <a:t>Reducing strain on central team </a:t>
            </a:r>
          </a:p>
          <a:p>
            <a:pPr marL="285750" indent="-285750">
              <a:buFont typeface="Arial" panose="020B0604020202020204" pitchFamily="34" charset="0"/>
              <a:buChar char="•"/>
            </a:pPr>
            <a:endParaRPr lang="en-US" sz="2400" dirty="0">
              <a:latin typeface="Source Sans Pro" panose="020B0503030403020204" pitchFamily="34" charset="77"/>
            </a:endParaRPr>
          </a:p>
        </p:txBody>
      </p:sp>
      <p:sp>
        <p:nvSpPr>
          <p:cNvPr id="9" name="Rectangle 8">
            <a:extLst>
              <a:ext uri="{FF2B5EF4-FFF2-40B4-BE49-F238E27FC236}">
                <a16:creationId xmlns:a16="http://schemas.microsoft.com/office/drawing/2014/main" id="{C2DE2615-CEB4-F84B-BAB5-365D4BF65BDA}"/>
              </a:ext>
            </a:extLst>
          </p:cNvPr>
          <p:cNvSpPr/>
          <p:nvPr/>
        </p:nvSpPr>
        <p:spPr>
          <a:xfrm>
            <a:off x="92902" y="6185685"/>
            <a:ext cx="2868662" cy="29700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Source Sans Pro" panose="020B0503030403020204" pitchFamily="34" charset="77"/>
              </a:rPr>
              <a:t>Image: @</a:t>
            </a:r>
            <a:r>
              <a:rPr lang="en-US" sz="1600" dirty="0" err="1">
                <a:solidFill>
                  <a:schemeClr val="tx1"/>
                </a:solidFill>
                <a:latin typeface="Source Sans Pro" panose="020B0503030403020204" pitchFamily="34" charset="77"/>
              </a:rPr>
              <a:t>CantelowesGrdns</a:t>
            </a:r>
            <a:endParaRPr lang="en-US" sz="1600" dirty="0">
              <a:solidFill>
                <a:schemeClr val="tx1"/>
              </a:solidFill>
              <a:latin typeface="Source Sans Pro" panose="020B0503030403020204" pitchFamily="34" charset="77"/>
            </a:endParaRPr>
          </a:p>
        </p:txBody>
      </p:sp>
    </p:spTree>
    <p:extLst>
      <p:ext uri="{BB962C8B-B14F-4D97-AF65-F5344CB8AC3E}">
        <p14:creationId xmlns:p14="http://schemas.microsoft.com/office/powerpoint/2010/main" val="4223320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4760D-8427-5E4C-8AEB-611435671C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526" y="1524363"/>
            <a:ext cx="5599332" cy="4069122"/>
          </a:xfrm>
          <a:prstGeom prst="rect">
            <a:avLst/>
          </a:prstGeom>
        </p:spPr>
      </p:pic>
      <p:sp>
        <p:nvSpPr>
          <p:cNvPr id="5" name="Rectangle 4">
            <a:extLst>
              <a:ext uri="{FF2B5EF4-FFF2-40B4-BE49-F238E27FC236}">
                <a16:creationId xmlns:a16="http://schemas.microsoft.com/office/drawing/2014/main" id="{B9B86E80-FF72-2C40-8868-46FA4EB73CC6}"/>
              </a:ext>
            </a:extLst>
          </p:cNvPr>
          <p:cNvSpPr/>
          <p:nvPr/>
        </p:nvSpPr>
        <p:spPr>
          <a:xfrm>
            <a:off x="92902" y="427347"/>
            <a:ext cx="6174548" cy="364228"/>
          </a:xfrm>
          <a:prstGeom prst="rect">
            <a:avLst/>
          </a:prstGeom>
          <a:solidFill>
            <a:schemeClr val="tx2">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Source Sans Pro" panose="020B0503030403020204" pitchFamily="34" charset="77"/>
              </a:rPr>
              <a:t>Creative Citizens KTNF Co-Design Workshops</a:t>
            </a:r>
          </a:p>
        </p:txBody>
      </p:sp>
      <p:pic>
        <p:nvPicPr>
          <p:cNvPr id="9" name="Picture 8">
            <a:extLst>
              <a:ext uri="{FF2B5EF4-FFF2-40B4-BE49-F238E27FC236}">
                <a16:creationId xmlns:a16="http://schemas.microsoft.com/office/drawing/2014/main" id="{57FB750A-B865-B042-9E64-05778D61DB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7450" y="1524362"/>
            <a:ext cx="5599331" cy="4069122"/>
          </a:xfrm>
          <a:prstGeom prst="rect">
            <a:avLst/>
          </a:prstGeom>
        </p:spPr>
      </p:pic>
      <p:sp>
        <p:nvSpPr>
          <p:cNvPr id="10" name="Rectangle 9">
            <a:extLst>
              <a:ext uri="{FF2B5EF4-FFF2-40B4-BE49-F238E27FC236}">
                <a16:creationId xmlns:a16="http://schemas.microsoft.com/office/drawing/2014/main" id="{9D9DC72B-8D0D-3F48-A5F9-7578B6D6C3C2}"/>
              </a:ext>
            </a:extLst>
          </p:cNvPr>
          <p:cNvSpPr/>
          <p:nvPr/>
        </p:nvSpPr>
        <p:spPr>
          <a:xfrm>
            <a:off x="6529567" y="4639994"/>
            <a:ext cx="5170481" cy="364227"/>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Source Sans Pro" panose="020B0503030403020204" pitchFamily="34" charset="77"/>
              </a:rPr>
              <a:t>Digital tools design iteration</a:t>
            </a:r>
          </a:p>
        </p:txBody>
      </p:sp>
      <p:sp>
        <p:nvSpPr>
          <p:cNvPr id="11" name="Rectangle 10">
            <a:extLst>
              <a:ext uri="{FF2B5EF4-FFF2-40B4-BE49-F238E27FC236}">
                <a16:creationId xmlns:a16="http://schemas.microsoft.com/office/drawing/2014/main" id="{5D2DBD2B-19B8-3D4C-8378-4E4FB651D367}"/>
              </a:ext>
            </a:extLst>
          </p:cNvPr>
          <p:cNvSpPr/>
          <p:nvPr/>
        </p:nvSpPr>
        <p:spPr>
          <a:xfrm>
            <a:off x="491952" y="4639994"/>
            <a:ext cx="5170480" cy="364227"/>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Source Sans Pro" panose="020B0503030403020204" pitchFamily="34" charset="77"/>
              </a:rPr>
              <a:t>Ideas generation</a:t>
            </a:r>
          </a:p>
        </p:txBody>
      </p:sp>
    </p:spTree>
    <p:extLst>
      <p:ext uri="{BB962C8B-B14F-4D97-AF65-F5344CB8AC3E}">
        <p14:creationId xmlns:p14="http://schemas.microsoft.com/office/powerpoint/2010/main" val="350872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SC_0602-small.jpg" descr="DSC_0602-small.jpg">
            <a:extLst>
              <a:ext uri="{FF2B5EF4-FFF2-40B4-BE49-F238E27FC236}">
                <a16:creationId xmlns:a16="http://schemas.microsoft.com/office/drawing/2014/main" id="{CCC801EA-F70D-EB4B-96D5-55A342EF13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0588" y="561685"/>
            <a:ext cx="3472556" cy="4914649"/>
          </a:xfrm>
          <a:prstGeom prst="rect">
            <a:avLst/>
          </a:prstGeom>
          <a:ln w="12700">
            <a:miter lim="400000"/>
          </a:ln>
        </p:spPr>
      </p:pic>
      <p:pic>
        <p:nvPicPr>
          <p:cNvPr id="6" name="DSC_0650-small.jpg" descr="DSC_0650-small.jpg">
            <a:extLst>
              <a:ext uri="{FF2B5EF4-FFF2-40B4-BE49-F238E27FC236}">
                <a16:creationId xmlns:a16="http://schemas.microsoft.com/office/drawing/2014/main" id="{27A58AB7-AED9-A14A-87C1-566D91B49D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6105" y="561685"/>
            <a:ext cx="3472556" cy="4914649"/>
          </a:xfrm>
          <a:prstGeom prst="rect">
            <a:avLst/>
          </a:prstGeom>
          <a:ln w="12700">
            <a:miter lim="400000"/>
          </a:ln>
        </p:spPr>
      </p:pic>
      <p:pic>
        <p:nvPicPr>
          <p:cNvPr id="7" name="Picture 6">
            <a:extLst>
              <a:ext uri="{FF2B5EF4-FFF2-40B4-BE49-F238E27FC236}">
                <a16:creationId xmlns:a16="http://schemas.microsoft.com/office/drawing/2014/main" id="{A26E9FA7-F600-DF4E-9D77-6691FDF933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85071" y="561685"/>
            <a:ext cx="3472556" cy="4914649"/>
          </a:xfrm>
          <a:prstGeom prst="rect">
            <a:avLst/>
          </a:prstGeom>
        </p:spPr>
      </p:pic>
      <p:sp>
        <p:nvSpPr>
          <p:cNvPr id="9" name="Rectangle 8">
            <a:extLst>
              <a:ext uri="{FF2B5EF4-FFF2-40B4-BE49-F238E27FC236}">
                <a16:creationId xmlns:a16="http://schemas.microsoft.com/office/drawing/2014/main" id="{0113990C-59DE-084A-82E2-CB7FD9B19DA5}"/>
              </a:ext>
            </a:extLst>
          </p:cNvPr>
          <p:cNvSpPr/>
          <p:nvPr/>
        </p:nvSpPr>
        <p:spPr>
          <a:xfrm>
            <a:off x="826420" y="5785657"/>
            <a:ext cx="2897442" cy="25733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Source Sans Pro" panose="020B0503030403020204" pitchFamily="34" charset="77"/>
              </a:rPr>
              <a:t>1. Online engagement platform</a:t>
            </a:r>
          </a:p>
        </p:txBody>
      </p:sp>
      <p:sp>
        <p:nvSpPr>
          <p:cNvPr id="10" name="Rectangle 9">
            <a:extLst>
              <a:ext uri="{FF2B5EF4-FFF2-40B4-BE49-F238E27FC236}">
                <a16:creationId xmlns:a16="http://schemas.microsoft.com/office/drawing/2014/main" id="{951690CD-CFF9-544E-B65E-A4BD33E5AB93}"/>
              </a:ext>
            </a:extLst>
          </p:cNvPr>
          <p:cNvSpPr/>
          <p:nvPr/>
        </p:nvSpPr>
        <p:spPr>
          <a:xfrm>
            <a:off x="4477393" y="5785657"/>
            <a:ext cx="3305751" cy="293598"/>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Source Sans Pro" panose="020B0503030403020204" pitchFamily="34" charset="77"/>
              </a:rPr>
              <a:t>2. Further face-to-face engagement</a:t>
            </a:r>
          </a:p>
        </p:txBody>
      </p:sp>
      <p:sp>
        <p:nvSpPr>
          <p:cNvPr id="11" name="Rectangle 10">
            <a:extLst>
              <a:ext uri="{FF2B5EF4-FFF2-40B4-BE49-F238E27FC236}">
                <a16:creationId xmlns:a16="http://schemas.microsoft.com/office/drawing/2014/main" id="{347C1B16-9FF0-1040-8A49-7BA26D646106}"/>
              </a:ext>
            </a:extLst>
          </p:cNvPr>
          <p:cNvSpPr/>
          <p:nvPr/>
        </p:nvSpPr>
        <p:spPr>
          <a:xfrm>
            <a:off x="8210373" y="5785657"/>
            <a:ext cx="3120219" cy="27712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Source Sans Pro" panose="020B0503030403020204" pitchFamily="34" charset="77"/>
              </a:rPr>
              <a:t>3. Promotion in built environment</a:t>
            </a:r>
          </a:p>
        </p:txBody>
      </p:sp>
    </p:spTree>
    <p:extLst>
      <p:ext uri="{BB962C8B-B14F-4D97-AF65-F5344CB8AC3E}">
        <p14:creationId xmlns:p14="http://schemas.microsoft.com/office/powerpoint/2010/main" val="220712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B583B-31DC-454C-8749-C096520EC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796" y="577559"/>
            <a:ext cx="11037834" cy="5702882"/>
          </a:xfrm>
          <a:prstGeom prst="rect">
            <a:avLst/>
          </a:prstGeom>
        </p:spPr>
      </p:pic>
      <p:pic>
        <p:nvPicPr>
          <p:cNvPr id="5" name="Picture 4">
            <a:extLst>
              <a:ext uri="{FF2B5EF4-FFF2-40B4-BE49-F238E27FC236}">
                <a16:creationId xmlns:a16="http://schemas.microsoft.com/office/drawing/2014/main" id="{7A471BE3-2E2C-7C48-9BFD-D5BE78D96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796" y="590535"/>
            <a:ext cx="11001631" cy="5689906"/>
          </a:xfrm>
          <a:prstGeom prst="rect">
            <a:avLst/>
          </a:prstGeom>
          <a:ln>
            <a:solidFill>
              <a:schemeClr val="tx2">
                <a:lumMod val="40000"/>
                <a:lumOff val="60000"/>
              </a:schemeClr>
            </a:solidFill>
          </a:ln>
        </p:spPr>
      </p:pic>
      <p:pic>
        <p:nvPicPr>
          <p:cNvPr id="11" name="Picture 10">
            <a:extLst>
              <a:ext uri="{FF2B5EF4-FFF2-40B4-BE49-F238E27FC236}">
                <a16:creationId xmlns:a16="http://schemas.microsoft.com/office/drawing/2014/main" id="{B5FF3319-348E-3647-BE8F-31CE7D05F8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949" r="1015" b="-1"/>
          <a:stretch/>
        </p:blipFill>
        <p:spPr>
          <a:xfrm>
            <a:off x="351794" y="5981700"/>
            <a:ext cx="10925806" cy="285765"/>
          </a:xfrm>
          <a:prstGeom prst="rect">
            <a:avLst/>
          </a:prstGeom>
        </p:spPr>
      </p:pic>
    </p:spTree>
    <p:extLst>
      <p:ext uri="{BB962C8B-B14F-4D97-AF65-F5344CB8AC3E}">
        <p14:creationId xmlns:p14="http://schemas.microsoft.com/office/powerpoint/2010/main" val="32020217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2" name="DSC_0602-small.jpg" descr="DSC_0602-smal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2593" y="735589"/>
            <a:ext cx="8786814" cy="5857876"/>
          </a:xfrm>
          <a:prstGeom prst="rect">
            <a:avLst/>
          </a:prstGeom>
          <a:ln w="12700">
            <a:miter lim="400000"/>
          </a:ln>
        </p:spPr>
      </p:pic>
    </p:spTree>
    <p:extLst>
      <p:ext uri="{BB962C8B-B14F-4D97-AF65-F5344CB8AC3E}">
        <p14:creationId xmlns:p14="http://schemas.microsoft.com/office/powerpoint/2010/main" val="368133108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B583B-31DC-454C-8749-C096520EC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796" y="577559"/>
            <a:ext cx="11037834" cy="5702882"/>
          </a:xfrm>
          <a:prstGeom prst="rect">
            <a:avLst/>
          </a:prstGeom>
          <a:ln>
            <a:solidFill>
              <a:schemeClr val="tx2">
                <a:lumMod val="40000"/>
                <a:lumOff val="60000"/>
              </a:schemeClr>
            </a:solidFill>
          </a:ln>
        </p:spPr>
      </p:pic>
      <p:pic>
        <p:nvPicPr>
          <p:cNvPr id="6" name="Picture 5">
            <a:extLst>
              <a:ext uri="{FF2B5EF4-FFF2-40B4-BE49-F238E27FC236}">
                <a16:creationId xmlns:a16="http://schemas.microsoft.com/office/drawing/2014/main" id="{B7D14178-AAB7-2546-9BF7-F27F74CA5B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49" r="1015" b="-1"/>
          <a:stretch/>
        </p:blipFill>
        <p:spPr>
          <a:xfrm>
            <a:off x="351794" y="5981700"/>
            <a:ext cx="10985986" cy="287339"/>
          </a:xfrm>
          <a:prstGeom prst="rect">
            <a:avLst/>
          </a:prstGeom>
        </p:spPr>
      </p:pic>
    </p:spTree>
    <p:extLst>
      <p:ext uri="{BB962C8B-B14F-4D97-AF65-F5344CB8AC3E}">
        <p14:creationId xmlns:p14="http://schemas.microsoft.com/office/powerpoint/2010/main" val="42638307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4BE7FB-1152-BE4B-B7AD-25FB043C7B66}"/>
              </a:ext>
            </a:extLst>
          </p:cNvPr>
          <p:cNvSpPr/>
          <p:nvPr/>
        </p:nvSpPr>
        <p:spPr>
          <a:xfrm>
            <a:off x="3048000" y="2828836"/>
            <a:ext cx="6096000" cy="1200329"/>
          </a:xfrm>
          <a:prstGeom prst="rect">
            <a:avLst/>
          </a:prstGeom>
        </p:spPr>
        <p:txBody>
          <a:bodyPr>
            <a:spAutoFit/>
          </a:bodyPr>
          <a:lstStyle/>
          <a:p>
            <a:r>
              <a:rPr lang="en-GB" dirty="0"/>
              <a:t>Digital media is often focused on as a cure-all solution for communities but we think it is important to recognise the value of other types of media. Put together these should be seen as complementary tools in the creative citizen’s toolbox.</a:t>
            </a:r>
          </a:p>
        </p:txBody>
      </p:sp>
      <p:pic>
        <p:nvPicPr>
          <p:cNvPr id="7" name="Picture 6">
            <a:extLst>
              <a:ext uri="{FF2B5EF4-FFF2-40B4-BE49-F238E27FC236}">
                <a16:creationId xmlns:a16="http://schemas.microsoft.com/office/drawing/2014/main" id="{025C9FF9-3B52-504D-A491-92CF178688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643" y="839040"/>
            <a:ext cx="10025653" cy="5179920"/>
          </a:xfrm>
          <a:prstGeom prst="rect">
            <a:avLst/>
          </a:prstGeom>
          <a:ln w="6350">
            <a:solidFill>
              <a:schemeClr val="tx2">
                <a:lumMod val="40000"/>
                <a:lumOff val="60000"/>
              </a:schemeClr>
            </a:solidFill>
          </a:ln>
        </p:spPr>
      </p:pic>
      <p:pic>
        <p:nvPicPr>
          <p:cNvPr id="9" name="Picture 8">
            <a:extLst>
              <a:ext uri="{FF2B5EF4-FFF2-40B4-BE49-F238E27FC236}">
                <a16:creationId xmlns:a16="http://schemas.microsoft.com/office/drawing/2014/main" id="{24F60CB6-2DC4-A249-AB97-EA1D8F06DB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1112" r="2414" b="-1"/>
          <a:stretch/>
        </p:blipFill>
        <p:spPr>
          <a:xfrm>
            <a:off x="897643" y="5729288"/>
            <a:ext cx="9929383" cy="284909"/>
          </a:xfrm>
          <a:prstGeom prst="rect">
            <a:avLst/>
          </a:prstGeom>
        </p:spPr>
      </p:pic>
    </p:spTree>
    <p:extLst>
      <p:ext uri="{BB962C8B-B14F-4D97-AF65-F5344CB8AC3E}">
        <p14:creationId xmlns:p14="http://schemas.microsoft.com/office/powerpoint/2010/main" val="41403030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 name="DSC_0650-small.jpg" descr="DSC_0650-smal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9757" y="697323"/>
            <a:ext cx="8532486" cy="5688324"/>
          </a:xfrm>
          <a:prstGeom prst="rect">
            <a:avLst/>
          </a:prstGeom>
          <a:ln w="12700">
            <a:miter lim="400000"/>
          </a:ln>
        </p:spPr>
      </p:pic>
    </p:spTree>
    <p:extLst>
      <p:ext uri="{BB962C8B-B14F-4D97-AF65-F5344CB8AC3E}">
        <p14:creationId xmlns:p14="http://schemas.microsoft.com/office/powerpoint/2010/main" val="21206703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A8744-18E9-5B45-8A16-DE41B30B0818}"/>
              </a:ext>
            </a:extLst>
          </p:cNvPr>
          <p:cNvPicPr>
            <a:picLocks noChangeAspect="1"/>
          </p:cNvPicPr>
          <p:nvPr/>
        </p:nvPicPr>
        <p:blipFill>
          <a:blip r:embed="rId3">
            <a:alphaModFix amt="58000"/>
          </a:blip>
          <a:stretch>
            <a:fillRect/>
          </a:stretch>
        </p:blipFill>
        <p:spPr>
          <a:xfrm>
            <a:off x="-104596" y="-1355742"/>
            <a:ext cx="12296596" cy="8213742"/>
          </a:xfrm>
          <a:prstGeom prst="rect">
            <a:avLst/>
          </a:prstGeom>
        </p:spPr>
      </p:pic>
    </p:spTree>
    <p:extLst>
      <p:ext uri="{BB962C8B-B14F-4D97-AF65-F5344CB8AC3E}">
        <p14:creationId xmlns:p14="http://schemas.microsoft.com/office/powerpoint/2010/main" val="24352126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A8744-18E9-5B45-8A16-DE41B30B0818}"/>
              </a:ext>
            </a:extLst>
          </p:cNvPr>
          <p:cNvPicPr>
            <a:picLocks noChangeAspect="1"/>
          </p:cNvPicPr>
          <p:nvPr/>
        </p:nvPicPr>
        <p:blipFill>
          <a:blip r:embed="rId3">
            <a:alphaModFix amt="58000"/>
          </a:blip>
          <a:stretch>
            <a:fillRect/>
          </a:stretch>
        </p:blipFill>
        <p:spPr>
          <a:xfrm>
            <a:off x="-104596" y="-1355742"/>
            <a:ext cx="12296596" cy="8213742"/>
          </a:xfrm>
          <a:prstGeom prst="rect">
            <a:avLst/>
          </a:prstGeom>
        </p:spPr>
      </p:pic>
      <p:grpSp>
        <p:nvGrpSpPr>
          <p:cNvPr id="12" name="Group 11">
            <a:extLst>
              <a:ext uri="{FF2B5EF4-FFF2-40B4-BE49-F238E27FC236}">
                <a16:creationId xmlns:a16="http://schemas.microsoft.com/office/drawing/2014/main" id="{F53DF991-7016-5043-8F72-13D01C29237F}"/>
              </a:ext>
            </a:extLst>
          </p:cNvPr>
          <p:cNvGrpSpPr/>
          <p:nvPr/>
        </p:nvGrpSpPr>
        <p:grpSpPr>
          <a:xfrm>
            <a:off x="1382362" y="1449457"/>
            <a:ext cx="9322679" cy="3959086"/>
            <a:chOff x="1382362" y="1449457"/>
            <a:chExt cx="9322679" cy="3959086"/>
          </a:xfrm>
        </p:grpSpPr>
        <p:sp>
          <p:nvSpPr>
            <p:cNvPr id="11" name="Rectangle 10">
              <a:extLst>
                <a:ext uri="{FF2B5EF4-FFF2-40B4-BE49-F238E27FC236}">
                  <a16:creationId xmlns:a16="http://schemas.microsoft.com/office/drawing/2014/main" id="{D1B99A16-37DD-AB46-85B3-FBB4CC7F4CDD}"/>
                </a:ext>
              </a:extLst>
            </p:cNvPr>
            <p:cNvSpPr/>
            <p:nvPr/>
          </p:nvSpPr>
          <p:spPr>
            <a:xfrm>
              <a:off x="1382362" y="1449457"/>
              <a:ext cx="9322679" cy="395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BD0E17-1CCA-844C-B395-1EBAFE9FA7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27084" y="2540005"/>
              <a:ext cx="4977957" cy="2350051"/>
            </a:xfrm>
            <a:prstGeom prst="rect">
              <a:avLst/>
            </a:prstGeom>
          </p:spPr>
        </p:pic>
        <p:pic>
          <p:nvPicPr>
            <p:cNvPr id="5" name="Picture 4">
              <a:extLst>
                <a:ext uri="{FF2B5EF4-FFF2-40B4-BE49-F238E27FC236}">
                  <a16:creationId xmlns:a16="http://schemas.microsoft.com/office/drawing/2014/main" id="{6D0C23CC-AD3A-584E-8A3E-1E2F4DEA36BC}"/>
                </a:ext>
              </a:extLst>
            </p:cNvPr>
            <p:cNvPicPr>
              <a:picLocks noChangeAspect="1"/>
            </p:cNvPicPr>
            <p:nvPr/>
          </p:nvPicPr>
          <p:blipFill>
            <a:blip r:embed="rId5"/>
            <a:stretch>
              <a:fillRect/>
            </a:stretch>
          </p:blipFill>
          <p:spPr>
            <a:xfrm>
              <a:off x="4946096" y="1733428"/>
              <a:ext cx="2008260" cy="1981602"/>
            </a:xfrm>
            <a:prstGeom prst="rect">
              <a:avLst/>
            </a:prstGeom>
          </p:spPr>
        </p:pic>
        <p:pic>
          <p:nvPicPr>
            <p:cNvPr id="10" name="Picture 9">
              <a:extLst>
                <a:ext uri="{FF2B5EF4-FFF2-40B4-BE49-F238E27FC236}">
                  <a16:creationId xmlns:a16="http://schemas.microsoft.com/office/drawing/2014/main" id="{3B57EA6E-A2B7-A447-AA20-BB530F8623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33589" y="1562072"/>
              <a:ext cx="2638863" cy="3734738"/>
            </a:xfrm>
            <a:prstGeom prst="rect">
              <a:avLst/>
            </a:prstGeom>
          </p:spPr>
        </p:pic>
      </p:grpSp>
    </p:spTree>
    <p:extLst>
      <p:ext uri="{BB962C8B-B14F-4D97-AF65-F5344CB8AC3E}">
        <p14:creationId xmlns:p14="http://schemas.microsoft.com/office/powerpoint/2010/main" val="28807556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6"/>
          <p:cNvPicPr preferRelativeResize="0"/>
          <p:nvPr/>
        </p:nvPicPr>
        <p:blipFill>
          <a:blip r:embed="rId3">
            <a:alphaModFix amt="52000"/>
          </a:blip>
          <a:stretch>
            <a:fillRect/>
          </a:stretch>
        </p:blipFill>
        <p:spPr>
          <a:xfrm>
            <a:off x="-180528" y="-206768"/>
            <a:ext cx="12553056" cy="7064768"/>
          </a:xfrm>
          <a:prstGeom prst="rect">
            <a:avLst/>
          </a:prstGeom>
          <a:noFill/>
          <a:ln>
            <a:noFill/>
          </a:ln>
        </p:spPr>
      </p:pic>
      <p:sp>
        <p:nvSpPr>
          <p:cNvPr id="2" name="Rectangle 1">
            <a:extLst>
              <a:ext uri="{FF2B5EF4-FFF2-40B4-BE49-F238E27FC236}">
                <a16:creationId xmlns:a16="http://schemas.microsoft.com/office/drawing/2014/main" id="{FDF228DA-F7FB-8442-96F3-C02B4A8BF8F5}"/>
              </a:ext>
            </a:extLst>
          </p:cNvPr>
          <p:cNvSpPr/>
          <p:nvPr/>
        </p:nvSpPr>
        <p:spPr>
          <a:xfrm>
            <a:off x="-131101" y="4880920"/>
            <a:ext cx="4147047" cy="161873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Google Shape;113;p26"/>
          <p:cNvPicPr preferRelativeResize="0"/>
          <p:nvPr/>
        </p:nvPicPr>
        <p:blipFill>
          <a:blip r:embed="rId4">
            <a:alphaModFix amt="65000"/>
          </a:blip>
          <a:stretch>
            <a:fillRect/>
          </a:stretch>
        </p:blipFill>
        <p:spPr>
          <a:xfrm>
            <a:off x="278067" y="4434957"/>
            <a:ext cx="2537000" cy="2537000"/>
          </a:xfrm>
          <a:prstGeom prst="rect">
            <a:avLst/>
          </a:prstGeom>
          <a:noFill/>
          <a:ln>
            <a:noFill/>
          </a:ln>
        </p:spPr>
      </p:pic>
    </p:spTree>
    <p:extLst>
      <p:ext uri="{BB962C8B-B14F-4D97-AF65-F5344CB8AC3E}">
        <p14:creationId xmlns:p14="http://schemas.microsoft.com/office/powerpoint/2010/main" val="30120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gateway-project.org.uk/wp-content/uploads/2016/01/Gateway_LRG-LOGO.png">
            <a:extLst>
              <a:ext uri="{FF2B5EF4-FFF2-40B4-BE49-F238E27FC236}">
                <a16:creationId xmlns:a16="http://schemas.microsoft.com/office/drawing/2014/main" id="{2D9A889F-1044-C443-B378-6089A324BE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948" y="5392408"/>
            <a:ext cx="4076302" cy="12436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1A3BA7-9E6D-914B-95C5-96DDC4E260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8989" y="0"/>
            <a:ext cx="6480311" cy="5448227"/>
          </a:xfrm>
          <a:prstGeom prst="rect">
            <a:avLst/>
          </a:prstGeom>
        </p:spPr>
      </p:pic>
      <p:pic>
        <p:nvPicPr>
          <p:cNvPr id="16" name="Picture 15">
            <a:extLst>
              <a:ext uri="{FF2B5EF4-FFF2-40B4-BE49-F238E27FC236}">
                <a16:creationId xmlns:a16="http://schemas.microsoft.com/office/drawing/2014/main" id="{FC25AB45-05E4-5A4A-A4EF-704D2E931B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278" y="221974"/>
            <a:ext cx="4852322" cy="4955242"/>
          </a:xfrm>
          <a:prstGeom prst="rect">
            <a:avLst/>
          </a:prstGeom>
        </p:spPr>
      </p:pic>
    </p:spTree>
    <p:extLst>
      <p:ext uri="{BB962C8B-B14F-4D97-AF65-F5344CB8AC3E}">
        <p14:creationId xmlns:p14="http://schemas.microsoft.com/office/powerpoint/2010/main" val="34531432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gateway-project.org.uk/wp-content/uploads/2016/01/Gateway_LRG-LOGO.png">
            <a:extLst>
              <a:ext uri="{FF2B5EF4-FFF2-40B4-BE49-F238E27FC236}">
                <a16:creationId xmlns:a16="http://schemas.microsoft.com/office/drawing/2014/main" id="{2D9A889F-1044-C443-B378-6089A324BE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948" y="5392408"/>
            <a:ext cx="4076302" cy="12436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9F3493E-783F-A041-8322-9704DF16C74B}"/>
              </a:ext>
            </a:extLst>
          </p:cNvPr>
          <p:cNvSpPr/>
          <p:nvPr/>
        </p:nvSpPr>
        <p:spPr>
          <a:xfrm>
            <a:off x="5378989" y="415789"/>
            <a:ext cx="6096000" cy="2308324"/>
          </a:xfrm>
          <a:prstGeom prst="rect">
            <a:avLst/>
          </a:prstGeom>
        </p:spPr>
        <p:txBody>
          <a:bodyPr>
            <a:spAutoFit/>
          </a:bodyPr>
          <a:lstStyle/>
          <a:p>
            <a:pPr marL="342900" lvl="0" indent="-342900">
              <a:buFont typeface="Symbol" pitchFamily="2" charset="2"/>
              <a:buChar char=""/>
            </a:pPr>
            <a:r>
              <a:rPr lang="en-GB" dirty="0">
                <a:solidFill>
                  <a:srgbClr val="4EA8A4"/>
                </a:solidFill>
                <a:latin typeface="Arial" panose="020B0604020202020204" pitchFamily="34" charset="0"/>
                <a:ea typeface="平成明朝"/>
              </a:rPr>
              <a:t>To engage with people to understand attitudes towards and perceptions of autonomous vehicles</a:t>
            </a:r>
          </a:p>
          <a:p>
            <a:pPr lvl="0"/>
            <a:endParaRPr lang="en-GB" dirty="0">
              <a:solidFill>
                <a:srgbClr val="4EA8A4"/>
              </a:solidFill>
              <a:latin typeface="Times New Roman" panose="02020603050405020304" pitchFamily="18" charset="0"/>
              <a:ea typeface="平成明朝"/>
            </a:endParaRPr>
          </a:p>
          <a:p>
            <a:pPr marL="342900" lvl="0" indent="-342900">
              <a:buFont typeface="Symbol" pitchFamily="2" charset="2"/>
              <a:buChar char=""/>
            </a:pPr>
            <a:r>
              <a:rPr lang="en-GB" dirty="0">
                <a:solidFill>
                  <a:srgbClr val="4EA8A4"/>
                </a:solidFill>
                <a:latin typeface="Arial" panose="020B0604020202020204" pitchFamily="34" charset="0"/>
                <a:ea typeface="平成明朝"/>
              </a:rPr>
              <a:t>To capture passenger and operator behaviour during public trials when travelling in autonomous vehicles</a:t>
            </a:r>
          </a:p>
          <a:p>
            <a:pPr marL="342900" lvl="0" indent="-342900">
              <a:buFont typeface="Symbol" pitchFamily="2" charset="2"/>
              <a:buChar char=""/>
            </a:pPr>
            <a:endParaRPr lang="en-GB" dirty="0">
              <a:solidFill>
                <a:srgbClr val="4EA8A4"/>
              </a:solidFill>
              <a:latin typeface="Arial" panose="020B0604020202020204" pitchFamily="34" charset="0"/>
              <a:ea typeface="平成明朝"/>
            </a:endParaRPr>
          </a:p>
          <a:p>
            <a:pPr marL="342900" lvl="0" indent="-342900">
              <a:buFont typeface="Symbol" pitchFamily="2" charset="2"/>
              <a:buChar char=""/>
            </a:pPr>
            <a:r>
              <a:rPr lang="en-GB" dirty="0">
                <a:solidFill>
                  <a:srgbClr val="4EA8A4"/>
                </a:solidFill>
                <a:latin typeface="Arial" panose="020B0604020202020204" pitchFamily="34" charset="0"/>
                <a:ea typeface="平成明朝"/>
              </a:rPr>
              <a:t>To use these insights to inform the design of future vehicles, services and infrastructure</a:t>
            </a:r>
            <a:endParaRPr lang="en-GB" dirty="0">
              <a:solidFill>
                <a:srgbClr val="4EA8A4"/>
              </a:solidFill>
              <a:latin typeface="Times New Roman" panose="02020603050405020304" pitchFamily="18" charset="0"/>
              <a:ea typeface="平成明朝"/>
            </a:endParaRPr>
          </a:p>
        </p:txBody>
      </p:sp>
      <p:pic>
        <p:nvPicPr>
          <p:cNvPr id="16" name="Picture 15">
            <a:extLst>
              <a:ext uri="{FF2B5EF4-FFF2-40B4-BE49-F238E27FC236}">
                <a16:creationId xmlns:a16="http://schemas.microsoft.com/office/drawing/2014/main" id="{FC25AB45-05E4-5A4A-A4EF-704D2E931B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2278" y="221974"/>
            <a:ext cx="4852322" cy="4955242"/>
          </a:xfrm>
          <a:prstGeom prst="rect">
            <a:avLst/>
          </a:prstGeom>
        </p:spPr>
      </p:pic>
    </p:spTree>
    <p:extLst>
      <p:ext uri="{BB962C8B-B14F-4D97-AF65-F5344CB8AC3E}">
        <p14:creationId xmlns:p14="http://schemas.microsoft.com/office/powerpoint/2010/main" val="34190904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E81284-FE59-334B-9249-76C988A46C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577" y="-38824"/>
            <a:ext cx="12364577" cy="6896824"/>
          </a:xfrm>
          <a:prstGeom prst="rect">
            <a:avLst/>
          </a:prstGeom>
        </p:spPr>
      </p:pic>
    </p:spTree>
    <p:extLst>
      <p:ext uri="{BB962C8B-B14F-4D97-AF65-F5344CB8AC3E}">
        <p14:creationId xmlns:p14="http://schemas.microsoft.com/office/powerpoint/2010/main" val="20022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fe Examined A1 images.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51" y="-344519"/>
            <a:ext cx="4161290" cy="2775085"/>
          </a:xfrm>
          <a:prstGeom prst="rect">
            <a:avLst/>
          </a:prstGeom>
        </p:spPr>
      </p:pic>
      <p:pic>
        <p:nvPicPr>
          <p:cNvPr id="4" name="Picture 3" descr="Life Examined A1 images.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0790" y="-225144"/>
            <a:ext cx="3982283" cy="2655710"/>
          </a:xfrm>
          <a:prstGeom prst="rect">
            <a:avLst/>
          </a:prstGeom>
        </p:spPr>
      </p:pic>
      <p:pic>
        <p:nvPicPr>
          <p:cNvPr id="7" name="Picture 6" descr="Life Examined A1 images.pdf"/>
          <p:cNvPicPr>
            <a:picLocks noChangeAspect="1"/>
          </p:cNvPicPr>
          <p:nvPr/>
        </p:nvPicPr>
        <p:blipFill rotWithShape="1">
          <a:blip r:embed="rId5" cstate="screen">
            <a:extLst>
              <a:ext uri="{28A0092B-C50C-407E-A947-70E740481C1C}">
                <a14:useLocalDpi xmlns:a14="http://schemas.microsoft.com/office/drawing/2010/main"/>
              </a:ext>
            </a:extLst>
          </a:blip>
          <a:srcRect t="-174" r="-404"/>
          <a:stretch/>
        </p:blipFill>
        <p:spPr>
          <a:xfrm>
            <a:off x="-6687" y="2186805"/>
            <a:ext cx="4170815" cy="2775085"/>
          </a:xfrm>
          <a:prstGeom prst="rect">
            <a:avLst/>
          </a:prstGeom>
        </p:spPr>
      </p:pic>
      <p:pic>
        <p:nvPicPr>
          <p:cNvPr id="9" name="Picture 8" descr="Life Examined A1 images.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9249" y="-270828"/>
            <a:ext cx="4121914" cy="2749930"/>
          </a:xfrm>
          <a:prstGeom prst="rect">
            <a:avLst/>
          </a:prstGeom>
        </p:spPr>
      </p:pic>
      <p:pic>
        <p:nvPicPr>
          <p:cNvPr id="10" name="Picture 9" descr="Life Examined A1 images.pd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37942" y="2191629"/>
            <a:ext cx="4154057" cy="2333042"/>
          </a:xfrm>
          <a:prstGeom prst="rect">
            <a:avLst/>
          </a:prstGeom>
        </p:spPr>
      </p:pic>
      <p:pic>
        <p:nvPicPr>
          <p:cNvPr id="11" name="Picture 10" descr="Life Examined A1 images.pdf"/>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19939" y="4524671"/>
            <a:ext cx="4161105" cy="2610516"/>
          </a:xfrm>
          <a:prstGeom prst="rect">
            <a:avLst/>
          </a:prstGeom>
        </p:spPr>
      </p:pic>
      <p:pic>
        <p:nvPicPr>
          <p:cNvPr id="13" name="Picture 12" descr="Life Examined A1 images.pdf"/>
          <p:cNvPicPr>
            <a:picLocks noChangeAspect="1"/>
          </p:cNvPicPr>
          <p:nvPr/>
        </p:nvPicPr>
        <p:blipFill>
          <a:blip>
            <a:extLst>
              <a:ext uri="{28A0092B-C50C-407E-A947-70E740481C1C}">
                <a14:useLocalDpi xmlns:a14="http://schemas.microsoft.com/office/drawing/2010/main" val="0"/>
              </a:ext>
            </a:extLst>
          </a:blip>
          <a:stretch>
            <a:fillRect/>
          </a:stretch>
        </p:blipFill>
        <p:spPr>
          <a:xfrm>
            <a:off x="4155009" y="2209423"/>
            <a:ext cx="3892260" cy="2595798"/>
          </a:xfrm>
          <a:prstGeom prst="rect">
            <a:avLst/>
          </a:prstGeom>
        </p:spPr>
      </p:pic>
      <p:pic>
        <p:nvPicPr>
          <p:cNvPr id="14" name="Picture 13" descr="Life Examined A1 images.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29609" y="4486649"/>
            <a:ext cx="4084197" cy="2724768"/>
          </a:xfrm>
          <a:prstGeom prst="rect">
            <a:avLst/>
          </a:prstGeom>
        </p:spPr>
      </p:pic>
      <p:pic>
        <p:nvPicPr>
          <p:cNvPr id="15" name="Picture 14" descr="Life Examined A1 images.pdf"/>
          <p:cNvPicPr>
            <a:picLocks noChangeAspect="1"/>
          </p:cNvPicPr>
          <p:nvPr/>
        </p:nvPicPr>
        <p:blipFill>
          <a:blip>
            <a:extLst>
              <a:ext uri="{28A0092B-C50C-407E-A947-70E740481C1C}">
                <a14:useLocalDpi xmlns:a14="http://schemas.microsoft.com/office/drawing/2010/main" val="0"/>
              </a:ext>
            </a:extLst>
          </a:blip>
          <a:stretch>
            <a:fillRect/>
          </a:stretch>
        </p:blipFill>
        <p:spPr>
          <a:xfrm>
            <a:off x="8040279" y="4486649"/>
            <a:ext cx="3864310" cy="2576206"/>
          </a:xfrm>
          <a:prstGeom prst="rect">
            <a:avLst/>
          </a:prstGeom>
        </p:spPr>
      </p:pic>
      <p:sp>
        <p:nvSpPr>
          <p:cNvPr id="2" name="Rectangle 1">
            <a:extLst>
              <a:ext uri="{FF2B5EF4-FFF2-40B4-BE49-F238E27FC236}">
                <a16:creationId xmlns:a16="http://schemas.microsoft.com/office/drawing/2014/main" id="{94DCDB9E-5F0D-4A46-8A63-4727B8268933}"/>
              </a:ext>
            </a:extLst>
          </p:cNvPr>
          <p:cNvSpPr/>
          <p:nvPr/>
        </p:nvSpPr>
        <p:spPr>
          <a:xfrm>
            <a:off x="5977217" y="3244334"/>
            <a:ext cx="237566" cy="369332"/>
          </a:xfrm>
          <a:prstGeom prst="rect">
            <a:avLst/>
          </a:prstGeom>
        </p:spPr>
        <p:txBody>
          <a:bodyPr wrap="none">
            <a:spAutoFit/>
          </a:bodyPr>
          <a:lstStyle/>
          <a:p>
            <a:r>
              <a:rPr lang="en-GB" dirty="0">
                <a:solidFill>
                  <a:srgbClr val="000000"/>
                </a:solidFill>
                <a:latin typeface="-webkit-standard"/>
              </a:rPr>
              <a:t> </a:t>
            </a:r>
            <a:endParaRPr lang="en-US" dirty="0"/>
          </a:p>
        </p:txBody>
      </p:sp>
      <p:pic>
        <p:nvPicPr>
          <p:cNvPr id="12" name="Picture 11">
            <a:extLst>
              <a:ext uri="{FF2B5EF4-FFF2-40B4-BE49-F238E27FC236}">
                <a16:creationId xmlns:a16="http://schemas.microsoft.com/office/drawing/2014/main" id="{CF0B6A3E-AF2C-1B4D-991A-5C5644AFFD3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037942" y="4497953"/>
            <a:ext cx="4154058" cy="2500116"/>
          </a:xfrm>
          <a:prstGeom prst="rect">
            <a:avLst/>
          </a:prstGeom>
        </p:spPr>
      </p:pic>
      <p:pic>
        <p:nvPicPr>
          <p:cNvPr id="17" name="Picture 16">
            <a:extLst>
              <a:ext uri="{FF2B5EF4-FFF2-40B4-BE49-F238E27FC236}">
                <a16:creationId xmlns:a16="http://schemas.microsoft.com/office/drawing/2014/main" id="{1B5DC243-B171-6F4B-93DB-58923362E6F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129608" y="2186805"/>
            <a:ext cx="3915325" cy="2311148"/>
          </a:xfrm>
          <a:prstGeom prst="rect">
            <a:avLst/>
          </a:prstGeom>
        </p:spPr>
      </p:pic>
    </p:spTree>
    <p:extLst>
      <p:ext uri="{BB962C8B-B14F-4D97-AF65-F5344CB8AC3E}">
        <p14:creationId xmlns:p14="http://schemas.microsoft.com/office/powerpoint/2010/main" val="44670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6DDD3-381C-F440-A7E2-0E9FCAD69DB5}"/>
              </a:ext>
            </a:extLst>
          </p:cNvPr>
          <p:cNvPicPr>
            <a:picLocks noChangeAspect="1"/>
          </p:cNvPicPr>
          <p:nvPr/>
        </p:nvPicPr>
        <p:blipFill>
          <a:blip r:embed="rId3"/>
          <a:stretch>
            <a:fillRect/>
          </a:stretch>
        </p:blipFill>
        <p:spPr>
          <a:xfrm>
            <a:off x="961818" y="615753"/>
            <a:ext cx="4216400" cy="914400"/>
          </a:xfrm>
          <a:prstGeom prst="rect">
            <a:avLst/>
          </a:prstGeom>
        </p:spPr>
      </p:pic>
      <p:pic>
        <p:nvPicPr>
          <p:cNvPr id="5" name="Picture 2" descr="http://gateway-project.org.uk/wp-content/uploads/2016/01/Gateway_LRG-LOGO.png">
            <a:extLst>
              <a:ext uri="{FF2B5EF4-FFF2-40B4-BE49-F238E27FC236}">
                <a16:creationId xmlns:a16="http://schemas.microsoft.com/office/drawing/2014/main" id="{BF4E5DF2-747E-2541-988A-2AD820B1B2B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3783" y="286535"/>
            <a:ext cx="4076302" cy="124361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57CA367-08E2-9648-ABE4-D0C2BCEFC32A}"/>
              </a:ext>
            </a:extLst>
          </p:cNvPr>
          <p:cNvCxnSpPr>
            <a:cxnSpLocks/>
          </p:cNvCxnSpPr>
          <p:nvPr/>
        </p:nvCxnSpPr>
        <p:spPr>
          <a:xfrm>
            <a:off x="6096000" y="1255643"/>
            <a:ext cx="0" cy="4346713"/>
          </a:xfrm>
          <a:prstGeom prst="line">
            <a:avLst/>
          </a:prstGeom>
          <a:ln w="25400"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B747381-4C40-E047-8AD6-7FF7BDFE6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60657" y="1815643"/>
            <a:ext cx="4029428" cy="4114894"/>
          </a:xfrm>
          <a:prstGeom prst="rect">
            <a:avLst/>
          </a:prstGeom>
        </p:spPr>
      </p:pic>
      <p:pic>
        <p:nvPicPr>
          <p:cNvPr id="14" name="Picture 13">
            <a:extLst>
              <a:ext uri="{FF2B5EF4-FFF2-40B4-BE49-F238E27FC236}">
                <a16:creationId xmlns:a16="http://schemas.microsoft.com/office/drawing/2014/main" id="{69679A29-7E1A-8E45-96E6-88F2FBFD97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74918" y="1815643"/>
            <a:ext cx="4003300" cy="4114894"/>
          </a:xfrm>
          <a:prstGeom prst="rect">
            <a:avLst/>
          </a:prstGeom>
        </p:spPr>
      </p:pic>
    </p:spTree>
    <p:extLst>
      <p:ext uri="{BB962C8B-B14F-4D97-AF65-F5344CB8AC3E}">
        <p14:creationId xmlns:p14="http://schemas.microsoft.com/office/powerpoint/2010/main" val="594416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A6E7EE-EF29-A34A-B4D7-47270242E203}"/>
              </a:ext>
            </a:extLst>
          </p:cNvPr>
          <p:cNvSpPr txBox="1"/>
          <p:nvPr/>
        </p:nvSpPr>
        <p:spPr>
          <a:xfrm>
            <a:off x="1518834" y="1109294"/>
            <a:ext cx="9484961" cy="1384995"/>
          </a:xfrm>
          <a:prstGeom prst="rect">
            <a:avLst/>
          </a:prstGeom>
          <a:noFill/>
        </p:spPr>
        <p:txBody>
          <a:bodyPr wrap="square" rtlCol="0">
            <a:spAutoFit/>
          </a:bodyPr>
          <a:lstStyle/>
          <a:p>
            <a:r>
              <a:rPr lang="en-US" sz="2000" dirty="0">
                <a:solidFill>
                  <a:srgbClr val="FF9300"/>
                </a:solidFill>
                <a:latin typeface="Source Sans Pro" panose="020B0503030403020204" pitchFamily="34" charset="77"/>
              </a:rPr>
              <a:t>Research question:</a:t>
            </a:r>
          </a:p>
          <a:p>
            <a:r>
              <a:rPr lang="en-US" sz="3200" i="1" dirty="0">
                <a:solidFill>
                  <a:srgbClr val="FF9300"/>
                </a:solidFill>
                <a:latin typeface="Source Sans Pro" panose="020B0503030403020204" pitchFamily="34" charset="77"/>
              </a:rPr>
              <a:t>How can </a:t>
            </a:r>
            <a:r>
              <a:rPr lang="en-US" sz="3200" b="1" i="1" dirty="0">
                <a:solidFill>
                  <a:srgbClr val="FF9300"/>
                </a:solidFill>
                <a:latin typeface="Source Sans Pro" panose="020B0503030403020204" pitchFamily="34" charset="77"/>
              </a:rPr>
              <a:t>local residents </a:t>
            </a:r>
            <a:r>
              <a:rPr lang="en-US" sz="3200" i="1" dirty="0">
                <a:solidFill>
                  <a:srgbClr val="FF9300"/>
                </a:solidFill>
                <a:latin typeface="Source Sans Pro" panose="020B0503030403020204" pitchFamily="34" charset="77"/>
              </a:rPr>
              <a:t>running ‘community-led design projects’ use </a:t>
            </a:r>
            <a:r>
              <a:rPr lang="en-US" sz="3200" b="1" i="1" dirty="0">
                <a:solidFill>
                  <a:srgbClr val="FF9300"/>
                </a:solidFill>
                <a:latin typeface="Source Sans Pro" panose="020B0503030403020204" pitchFamily="34" charset="77"/>
              </a:rPr>
              <a:t>digital tools </a:t>
            </a:r>
            <a:r>
              <a:rPr lang="en-US" sz="3200" i="1" dirty="0">
                <a:solidFill>
                  <a:srgbClr val="FF9300"/>
                </a:solidFill>
                <a:latin typeface="Source Sans Pro" panose="020B0503030403020204" pitchFamily="34" charset="77"/>
              </a:rPr>
              <a:t>to </a:t>
            </a:r>
            <a:r>
              <a:rPr lang="en-US" sz="3200" b="1" i="1" dirty="0">
                <a:solidFill>
                  <a:srgbClr val="FF9300"/>
                </a:solidFill>
                <a:latin typeface="Source Sans Pro" panose="020B0503030403020204" pitchFamily="34" charset="77"/>
              </a:rPr>
              <a:t>engage</a:t>
            </a:r>
            <a:r>
              <a:rPr lang="en-US" sz="3200" i="1" dirty="0">
                <a:solidFill>
                  <a:srgbClr val="FF9300"/>
                </a:solidFill>
                <a:latin typeface="Source Sans Pro" panose="020B0503030403020204" pitchFamily="34" charset="77"/>
              </a:rPr>
              <a:t> more people’?</a:t>
            </a:r>
          </a:p>
        </p:txBody>
      </p:sp>
      <p:pic>
        <p:nvPicPr>
          <p:cNvPr id="5" name="Picture 4">
            <a:extLst>
              <a:ext uri="{FF2B5EF4-FFF2-40B4-BE49-F238E27FC236}">
                <a16:creationId xmlns:a16="http://schemas.microsoft.com/office/drawing/2014/main" id="{952ACB81-1A92-9746-BE8F-75D6C1EB5E29}"/>
              </a:ext>
            </a:extLst>
          </p:cNvPr>
          <p:cNvPicPr>
            <a:picLocks noChangeAspect="1"/>
          </p:cNvPicPr>
          <p:nvPr/>
        </p:nvPicPr>
        <p:blipFill>
          <a:blip r:embed="rId3"/>
          <a:stretch>
            <a:fillRect/>
          </a:stretch>
        </p:blipFill>
        <p:spPr>
          <a:xfrm>
            <a:off x="489690" y="5592417"/>
            <a:ext cx="3078837" cy="667700"/>
          </a:xfrm>
          <a:prstGeom prst="rect">
            <a:avLst/>
          </a:prstGeom>
        </p:spPr>
      </p:pic>
    </p:spTree>
    <p:extLst>
      <p:ext uri="{BB962C8B-B14F-4D97-AF65-F5344CB8AC3E}">
        <p14:creationId xmlns:p14="http://schemas.microsoft.com/office/powerpoint/2010/main" val="4178422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A6E7EE-EF29-A34A-B4D7-47270242E203}"/>
              </a:ext>
            </a:extLst>
          </p:cNvPr>
          <p:cNvSpPr txBox="1"/>
          <p:nvPr/>
        </p:nvSpPr>
        <p:spPr>
          <a:xfrm>
            <a:off x="1518834" y="1109294"/>
            <a:ext cx="9484961" cy="1384995"/>
          </a:xfrm>
          <a:prstGeom prst="rect">
            <a:avLst/>
          </a:prstGeom>
          <a:noFill/>
        </p:spPr>
        <p:txBody>
          <a:bodyPr wrap="square" rtlCol="0">
            <a:spAutoFit/>
          </a:bodyPr>
          <a:lstStyle/>
          <a:p>
            <a:r>
              <a:rPr lang="en-US" sz="2000" dirty="0">
                <a:solidFill>
                  <a:srgbClr val="FF9300"/>
                </a:solidFill>
                <a:latin typeface="Source Sans Pro" panose="020B0503030403020204" pitchFamily="34" charset="77"/>
              </a:rPr>
              <a:t>Research question:</a:t>
            </a:r>
          </a:p>
          <a:p>
            <a:r>
              <a:rPr lang="en-US" sz="3200" i="1" dirty="0">
                <a:solidFill>
                  <a:srgbClr val="FF9300"/>
                </a:solidFill>
                <a:latin typeface="Source Sans Pro" panose="020B0503030403020204" pitchFamily="34" charset="77"/>
              </a:rPr>
              <a:t>How can </a:t>
            </a:r>
            <a:r>
              <a:rPr lang="en-US" sz="3200" b="1" i="1" dirty="0">
                <a:solidFill>
                  <a:srgbClr val="FF9300"/>
                </a:solidFill>
                <a:latin typeface="Source Sans Pro" panose="020B0503030403020204" pitchFamily="34" charset="77"/>
              </a:rPr>
              <a:t>local residents </a:t>
            </a:r>
            <a:r>
              <a:rPr lang="en-US" sz="3200" i="1" dirty="0">
                <a:solidFill>
                  <a:srgbClr val="FF9300"/>
                </a:solidFill>
                <a:latin typeface="Source Sans Pro" panose="020B0503030403020204" pitchFamily="34" charset="77"/>
              </a:rPr>
              <a:t>running ‘community-led design projects’ use </a:t>
            </a:r>
            <a:r>
              <a:rPr lang="en-US" sz="3200" b="1" i="1" dirty="0">
                <a:solidFill>
                  <a:srgbClr val="FF9300"/>
                </a:solidFill>
                <a:latin typeface="Source Sans Pro" panose="020B0503030403020204" pitchFamily="34" charset="77"/>
              </a:rPr>
              <a:t>digital tools </a:t>
            </a:r>
            <a:r>
              <a:rPr lang="en-US" sz="3200" i="1" dirty="0">
                <a:solidFill>
                  <a:srgbClr val="FF9300"/>
                </a:solidFill>
                <a:latin typeface="Source Sans Pro" panose="020B0503030403020204" pitchFamily="34" charset="77"/>
              </a:rPr>
              <a:t>to </a:t>
            </a:r>
            <a:r>
              <a:rPr lang="en-US" sz="3200" b="1" i="1" dirty="0">
                <a:solidFill>
                  <a:srgbClr val="FF9300"/>
                </a:solidFill>
                <a:latin typeface="Source Sans Pro" panose="020B0503030403020204" pitchFamily="34" charset="77"/>
              </a:rPr>
              <a:t>engage</a:t>
            </a:r>
            <a:r>
              <a:rPr lang="en-US" sz="3200" i="1" dirty="0">
                <a:solidFill>
                  <a:srgbClr val="FF9300"/>
                </a:solidFill>
                <a:latin typeface="Source Sans Pro" panose="020B0503030403020204" pitchFamily="34" charset="77"/>
              </a:rPr>
              <a:t> more people’?</a:t>
            </a:r>
          </a:p>
        </p:txBody>
      </p:sp>
      <p:pic>
        <p:nvPicPr>
          <p:cNvPr id="5" name="Picture 4">
            <a:extLst>
              <a:ext uri="{FF2B5EF4-FFF2-40B4-BE49-F238E27FC236}">
                <a16:creationId xmlns:a16="http://schemas.microsoft.com/office/drawing/2014/main" id="{952ACB81-1A92-9746-BE8F-75D6C1EB5E29}"/>
              </a:ext>
            </a:extLst>
          </p:cNvPr>
          <p:cNvPicPr>
            <a:picLocks noChangeAspect="1"/>
          </p:cNvPicPr>
          <p:nvPr/>
        </p:nvPicPr>
        <p:blipFill>
          <a:blip r:embed="rId3"/>
          <a:stretch>
            <a:fillRect/>
          </a:stretch>
        </p:blipFill>
        <p:spPr>
          <a:xfrm>
            <a:off x="489690" y="5592417"/>
            <a:ext cx="3078837" cy="667700"/>
          </a:xfrm>
          <a:prstGeom prst="rect">
            <a:avLst/>
          </a:prstGeom>
        </p:spPr>
      </p:pic>
      <p:sp>
        <p:nvSpPr>
          <p:cNvPr id="8" name="TextBox 7">
            <a:extLst>
              <a:ext uri="{FF2B5EF4-FFF2-40B4-BE49-F238E27FC236}">
                <a16:creationId xmlns:a16="http://schemas.microsoft.com/office/drawing/2014/main" id="{A75F62C6-BBF0-A74C-BCBB-9E7B4EB1D781}"/>
              </a:ext>
            </a:extLst>
          </p:cNvPr>
          <p:cNvSpPr txBox="1"/>
          <p:nvPr/>
        </p:nvSpPr>
        <p:spPr>
          <a:xfrm>
            <a:off x="1518833" y="3160327"/>
            <a:ext cx="9484961" cy="1692771"/>
          </a:xfrm>
          <a:prstGeom prst="rect">
            <a:avLst/>
          </a:prstGeom>
          <a:noFill/>
        </p:spPr>
        <p:txBody>
          <a:bodyPr wrap="square" rtlCol="0">
            <a:spAutoFit/>
          </a:bodyPr>
          <a:lstStyle/>
          <a:p>
            <a:r>
              <a:rPr lang="en-US" sz="2000" dirty="0">
                <a:solidFill>
                  <a:srgbClr val="FF9300"/>
                </a:solidFill>
                <a:latin typeface="Source Sans Pro" panose="020B0503030403020204" pitchFamily="34" charset="77"/>
              </a:rPr>
              <a:t>Community-led design: </a:t>
            </a:r>
          </a:p>
          <a:p>
            <a:r>
              <a:rPr lang="en-US" sz="3200" i="1" dirty="0">
                <a:solidFill>
                  <a:srgbClr val="FF9300"/>
                </a:solidFill>
                <a:latin typeface="Source Sans Pro" panose="020B0503030403020204" pitchFamily="34" charset="77"/>
              </a:rPr>
              <a:t>Where local people come together to </a:t>
            </a:r>
            <a:r>
              <a:rPr lang="en-US" sz="3200" b="1" i="1" dirty="0">
                <a:solidFill>
                  <a:srgbClr val="FF9300"/>
                </a:solidFill>
                <a:latin typeface="Source Sans Pro" panose="020B0503030403020204" pitchFamily="34" charset="77"/>
              </a:rPr>
              <a:t>design</a:t>
            </a:r>
            <a:r>
              <a:rPr lang="en-US" sz="3200" i="1" dirty="0">
                <a:solidFill>
                  <a:srgbClr val="FF9300"/>
                </a:solidFill>
                <a:latin typeface="Source Sans Pro" panose="020B0503030403020204" pitchFamily="34" charset="77"/>
              </a:rPr>
              <a:t> </a:t>
            </a:r>
            <a:r>
              <a:rPr lang="en-US" sz="3200" b="1" i="1" dirty="0">
                <a:solidFill>
                  <a:srgbClr val="FF9300"/>
                </a:solidFill>
                <a:latin typeface="Source Sans Pro" panose="020B0503030403020204" pitchFamily="34" charset="77"/>
              </a:rPr>
              <a:t>spaces </a:t>
            </a:r>
            <a:r>
              <a:rPr lang="en-US" sz="3200" i="1" dirty="0">
                <a:solidFill>
                  <a:srgbClr val="FF9300"/>
                </a:solidFill>
                <a:latin typeface="Source Sans Pro" panose="020B0503030403020204" pitchFamily="34" charset="77"/>
              </a:rPr>
              <a:t>or</a:t>
            </a:r>
            <a:r>
              <a:rPr lang="en-US" sz="3200" b="1" i="1" dirty="0">
                <a:solidFill>
                  <a:srgbClr val="FF9300"/>
                </a:solidFill>
                <a:latin typeface="Source Sans Pro" panose="020B0503030403020204" pitchFamily="34" charset="77"/>
              </a:rPr>
              <a:t> services </a:t>
            </a:r>
            <a:r>
              <a:rPr lang="en-US" sz="3200" i="1" dirty="0">
                <a:solidFill>
                  <a:srgbClr val="FF9300"/>
                </a:solidFill>
                <a:latin typeface="Source Sans Pro" panose="020B0503030403020204" pitchFamily="34" charset="77"/>
              </a:rPr>
              <a:t>for use by the local</a:t>
            </a:r>
            <a:r>
              <a:rPr lang="en-US" sz="3200" b="1" i="1" dirty="0">
                <a:solidFill>
                  <a:srgbClr val="FF9300"/>
                </a:solidFill>
                <a:latin typeface="Source Sans Pro" panose="020B0503030403020204" pitchFamily="34" charset="77"/>
              </a:rPr>
              <a:t> </a:t>
            </a:r>
            <a:r>
              <a:rPr lang="en-US" sz="3200" i="1" dirty="0">
                <a:solidFill>
                  <a:srgbClr val="FF9300"/>
                </a:solidFill>
                <a:latin typeface="Source Sans Pro" panose="020B0503030403020204" pitchFamily="34" charset="77"/>
              </a:rPr>
              <a:t>neighbourhood. </a:t>
            </a:r>
          </a:p>
          <a:p>
            <a:r>
              <a:rPr lang="en-US" sz="2000" dirty="0">
                <a:solidFill>
                  <a:srgbClr val="FF9300"/>
                </a:solidFill>
                <a:latin typeface="Source Sans Pro" panose="020B0503030403020204" pitchFamily="34" charset="77"/>
              </a:rPr>
              <a:t> </a:t>
            </a:r>
          </a:p>
        </p:txBody>
      </p:sp>
    </p:spTree>
    <p:extLst>
      <p:ext uri="{BB962C8B-B14F-4D97-AF65-F5344CB8AC3E}">
        <p14:creationId xmlns:p14="http://schemas.microsoft.com/office/powerpoint/2010/main" val="13773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Community-led design"/>
          <p:cNvSpPr txBox="1"/>
          <p:nvPr/>
        </p:nvSpPr>
        <p:spPr>
          <a:xfrm>
            <a:off x="1642085" y="258746"/>
            <a:ext cx="2611116" cy="37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marL="0" marR="0" algn="l" defTabSz="584200">
              <a:defRPr sz="2000">
                <a:solidFill>
                  <a:srgbClr val="FFFFFF"/>
                </a:solidFill>
                <a:uFillTx/>
                <a:latin typeface="Helvetica"/>
                <a:ea typeface="Helvetica"/>
                <a:cs typeface="Helvetica"/>
                <a:sym typeface="Helvetica"/>
              </a:defRPr>
            </a:lvl1pPr>
          </a:lstStyle>
          <a:p>
            <a:r>
              <a:t>Community-led design</a:t>
            </a:r>
          </a:p>
        </p:txBody>
      </p:sp>
      <p:pic>
        <p:nvPicPr>
          <p:cNvPr id="1234" name="Coming Soon Club - 1.jpg" descr="Coming Soon Club -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79204" y="743714"/>
            <a:ext cx="8833592" cy="5936142"/>
          </a:xfrm>
          <a:prstGeom prst="rect">
            <a:avLst/>
          </a:prstGeom>
          <a:ln w="12700">
            <a:miter lim="400000"/>
          </a:ln>
        </p:spPr>
      </p:pic>
      <p:pic>
        <p:nvPicPr>
          <p:cNvPr id="3" name="Picture 2">
            <a:extLst>
              <a:ext uri="{FF2B5EF4-FFF2-40B4-BE49-F238E27FC236}">
                <a16:creationId xmlns:a16="http://schemas.microsoft.com/office/drawing/2014/main" id="{CA442A9B-699F-6C43-B85D-2050D2C1FDB3}"/>
              </a:ext>
            </a:extLst>
          </p:cNvPr>
          <p:cNvPicPr>
            <a:picLocks noChangeAspect="1"/>
          </p:cNvPicPr>
          <p:nvPr/>
        </p:nvPicPr>
        <p:blipFill>
          <a:blip r:embed="rId4"/>
          <a:stretch>
            <a:fillRect/>
          </a:stretch>
        </p:blipFill>
        <p:spPr>
          <a:xfrm rot="-60000">
            <a:off x="-71348" y="-557069"/>
            <a:ext cx="12335457" cy="8227751"/>
          </a:xfrm>
          <a:prstGeom prst="rect">
            <a:avLst/>
          </a:prstGeom>
        </p:spPr>
      </p:pic>
    </p:spTree>
    <p:extLst>
      <p:ext uri="{BB962C8B-B14F-4D97-AF65-F5344CB8AC3E}">
        <p14:creationId xmlns:p14="http://schemas.microsoft.com/office/powerpoint/2010/main" val="35625575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Community-led design"/>
          <p:cNvSpPr txBox="1"/>
          <p:nvPr/>
        </p:nvSpPr>
        <p:spPr>
          <a:xfrm>
            <a:off x="1642085" y="258746"/>
            <a:ext cx="2611116" cy="37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marL="0" marR="0" algn="l" defTabSz="584200">
              <a:defRPr sz="2000">
                <a:solidFill>
                  <a:srgbClr val="FFFFFF"/>
                </a:solidFill>
                <a:uFillTx/>
                <a:latin typeface="Helvetica"/>
                <a:ea typeface="Helvetica"/>
                <a:cs typeface="Helvetica"/>
                <a:sym typeface="Helvetica"/>
              </a:defRPr>
            </a:lvl1pPr>
          </a:lstStyle>
          <a:p>
            <a:r>
              <a:t>Community-led design</a:t>
            </a:r>
          </a:p>
        </p:txBody>
      </p:sp>
      <p:pic>
        <p:nvPicPr>
          <p:cNvPr id="1234" name="Coming Soon Club - 1.jpg" descr="Coming Soon Club -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79204" y="743714"/>
            <a:ext cx="8833592" cy="5936142"/>
          </a:xfrm>
          <a:prstGeom prst="rect">
            <a:avLst/>
          </a:prstGeom>
          <a:ln w="12700">
            <a:miter lim="400000"/>
          </a:ln>
        </p:spPr>
      </p:pic>
      <p:pic>
        <p:nvPicPr>
          <p:cNvPr id="3" name="Picture 2">
            <a:extLst>
              <a:ext uri="{FF2B5EF4-FFF2-40B4-BE49-F238E27FC236}">
                <a16:creationId xmlns:a16="http://schemas.microsoft.com/office/drawing/2014/main" id="{CA442A9B-699F-6C43-B85D-2050D2C1FDB3}"/>
              </a:ext>
            </a:extLst>
          </p:cNvPr>
          <p:cNvPicPr>
            <a:picLocks noChangeAspect="1"/>
          </p:cNvPicPr>
          <p:nvPr/>
        </p:nvPicPr>
        <p:blipFill>
          <a:blip r:embed="rId4"/>
          <a:stretch>
            <a:fillRect/>
          </a:stretch>
        </p:blipFill>
        <p:spPr>
          <a:xfrm rot="-60000">
            <a:off x="-71728" y="-557068"/>
            <a:ext cx="12335457" cy="8227751"/>
          </a:xfrm>
          <a:prstGeom prst="rect">
            <a:avLst/>
          </a:prstGeom>
        </p:spPr>
      </p:pic>
      <p:pic>
        <p:nvPicPr>
          <p:cNvPr id="5" name="Picture 4">
            <a:extLst>
              <a:ext uri="{FF2B5EF4-FFF2-40B4-BE49-F238E27FC236}">
                <a16:creationId xmlns:a16="http://schemas.microsoft.com/office/drawing/2014/main" id="{801878C9-6708-9641-8FBD-73E6DE28A6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5878" y="571343"/>
            <a:ext cx="7590562" cy="5364799"/>
          </a:xfrm>
          <a:prstGeom prst="rect">
            <a:avLst/>
          </a:prstGeom>
        </p:spPr>
      </p:pic>
      <p:sp>
        <p:nvSpPr>
          <p:cNvPr id="7" name="Rectangle 6">
            <a:extLst>
              <a:ext uri="{FF2B5EF4-FFF2-40B4-BE49-F238E27FC236}">
                <a16:creationId xmlns:a16="http://schemas.microsoft.com/office/drawing/2014/main" id="{552E7248-8910-8249-A5DF-B3A69AEB2CD2}"/>
              </a:ext>
            </a:extLst>
          </p:cNvPr>
          <p:cNvSpPr/>
          <p:nvPr/>
        </p:nvSpPr>
        <p:spPr>
          <a:xfrm>
            <a:off x="92902" y="6185685"/>
            <a:ext cx="4506394" cy="26582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ource Sans Pro" panose="020B0503030403020204" pitchFamily="34" charset="77"/>
              </a:rPr>
              <a:t>Image: Excerpt from KTNF Consultation Statement</a:t>
            </a:r>
          </a:p>
        </p:txBody>
      </p:sp>
    </p:spTree>
    <p:extLst>
      <p:ext uri="{BB962C8B-B14F-4D97-AF65-F5344CB8AC3E}">
        <p14:creationId xmlns:p14="http://schemas.microsoft.com/office/powerpoint/2010/main" val="40327426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2C619E-8320-554E-9380-8F41198D045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36000"/>
                    </a14:imgEffect>
                    <a14:imgEffect>
                      <a14:brightnessContrast bright="41000"/>
                    </a14:imgEffect>
                  </a14:imgLayer>
                </a14:imgProps>
              </a:ext>
              <a:ext uri="{28A0092B-C50C-407E-A947-70E740481C1C}">
                <a14:useLocalDpi xmlns:a14="http://schemas.microsoft.com/office/drawing/2010/main"/>
              </a:ext>
            </a:extLst>
          </a:blip>
          <a:srcRect/>
          <a:stretch/>
        </p:blipFill>
        <p:spPr>
          <a:xfrm>
            <a:off x="210244" y="398281"/>
            <a:ext cx="5742610" cy="4704523"/>
          </a:xfrm>
          <a:prstGeom prst="rect">
            <a:avLst/>
          </a:prstGeom>
        </p:spPr>
      </p:pic>
      <p:pic>
        <p:nvPicPr>
          <p:cNvPr id="10" name="Picture 9">
            <a:extLst>
              <a:ext uri="{FF2B5EF4-FFF2-40B4-BE49-F238E27FC236}">
                <a16:creationId xmlns:a16="http://schemas.microsoft.com/office/drawing/2014/main" id="{BD62FCE9-E014-8347-A19B-CF1801D694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7946" y="71178"/>
            <a:ext cx="4763128" cy="6737394"/>
          </a:xfrm>
          <a:prstGeom prst="rect">
            <a:avLst/>
          </a:prstGeom>
          <a:ln w="6350">
            <a:solidFill>
              <a:schemeClr val="tx2">
                <a:lumMod val="40000"/>
                <a:lumOff val="60000"/>
              </a:schemeClr>
            </a:solidFill>
          </a:ln>
        </p:spPr>
      </p:pic>
      <p:pic>
        <p:nvPicPr>
          <p:cNvPr id="4" name="Picture 3">
            <a:extLst>
              <a:ext uri="{FF2B5EF4-FFF2-40B4-BE49-F238E27FC236}">
                <a16:creationId xmlns:a16="http://schemas.microsoft.com/office/drawing/2014/main" id="{F00033FF-D97E-7A46-B65C-E9055D7030A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73000"/>
                    </a14:imgEffect>
                    <a14:imgEffect>
                      <a14:brightnessContrast bright="38000"/>
                    </a14:imgEffect>
                  </a14:imgLayer>
                </a14:imgProps>
              </a:ext>
              <a:ext uri="{28A0092B-C50C-407E-A947-70E740481C1C}">
                <a14:useLocalDpi xmlns:a14="http://schemas.microsoft.com/office/drawing/2010/main"/>
              </a:ext>
            </a:extLst>
          </a:blip>
          <a:srcRect/>
          <a:stretch/>
        </p:blipFill>
        <p:spPr>
          <a:xfrm>
            <a:off x="1442936" y="3805562"/>
            <a:ext cx="4167032" cy="2842374"/>
          </a:xfrm>
          <a:prstGeom prst="rect">
            <a:avLst/>
          </a:prstGeom>
          <a:ln w="9525">
            <a:solidFill>
              <a:schemeClr val="bg1">
                <a:lumMod val="95000"/>
              </a:schemeClr>
            </a:solidFill>
          </a:ln>
        </p:spPr>
      </p:pic>
      <p:sp>
        <p:nvSpPr>
          <p:cNvPr id="5" name="Rectangle 4">
            <a:extLst>
              <a:ext uri="{FF2B5EF4-FFF2-40B4-BE49-F238E27FC236}">
                <a16:creationId xmlns:a16="http://schemas.microsoft.com/office/drawing/2014/main" id="{CB686BC6-36AC-C143-B7E6-A6A4E5D4C9B1}"/>
              </a:ext>
            </a:extLst>
          </p:cNvPr>
          <p:cNvSpPr/>
          <p:nvPr/>
        </p:nvSpPr>
        <p:spPr>
          <a:xfrm>
            <a:off x="92902" y="6185685"/>
            <a:ext cx="4677881" cy="27594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ource Sans Pro" panose="020B0503030403020204" pitchFamily="34" charset="77"/>
              </a:rPr>
              <a:t>Creative Citizens Asset Mapping Workshop with KTNF</a:t>
            </a:r>
          </a:p>
        </p:txBody>
      </p:sp>
    </p:spTree>
    <p:extLst>
      <p:ext uri="{BB962C8B-B14F-4D97-AF65-F5344CB8AC3E}">
        <p14:creationId xmlns:p14="http://schemas.microsoft.com/office/powerpoint/2010/main" val="3142689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1923</Words>
  <Application>Microsoft Macintosh PowerPoint</Application>
  <PresentationFormat>Widescreen</PresentationFormat>
  <Paragraphs>104</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-webkit-standard</vt:lpstr>
      <vt:lpstr>Arial</vt:lpstr>
      <vt:lpstr>Avenir Roman</vt:lpstr>
      <vt:lpstr>Calibri</vt:lpstr>
      <vt:lpstr>Calibri Light</vt:lpstr>
      <vt:lpstr>Helvetica</vt:lpstr>
      <vt:lpstr>Source Sans Pro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Ramster</dc:creator>
  <cp:lastModifiedBy>Gail Ramster</cp:lastModifiedBy>
  <cp:revision>45</cp:revision>
  <dcterms:created xsi:type="dcterms:W3CDTF">2019-10-23T11:17:27Z</dcterms:created>
  <dcterms:modified xsi:type="dcterms:W3CDTF">2019-11-20T13:13:29Z</dcterms:modified>
</cp:coreProperties>
</file>