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70" r:id="rId3"/>
    <p:sldId id="261" r:id="rId4"/>
    <p:sldId id="271" r:id="rId5"/>
    <p:sldId id="283" r:id="rId6"/>
    <p:sldId id="286" r:id="rId7"/>
    <p:sldId id="287" r:id="rId8"/>
    <p:sldId id="272" r:id="rId9"/>
    <p:sldId id="273" r:id="rId10"/>
    <p:sldId id="275" r:id="rId11"/>
    <p:sldId id="276" r:id="rId12"/>
    <p:sldId id="277" r:id="rId13"/>
    <p:sldId id="278" r:id="rId14"/>
    <p:sldId id="281" r:id="rId15"/>
    <p:sldId id="284"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96"/>
  </p:normalViewPr>
  <p:slideViewPr>
    <p:cSldViewPr snapToGrid="0" snapToObjects="1">
      <p:cViewPr varScale="1">
        <p:scale>
          <a:sx n="99" d="100"/>
          <a:sy n="99" d="100"/>
        </p:scale>
        <p:origin x="52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15D5E-E10F-044D-9B84-A4AFA22321BF}" type="datetimeFigureOut">
              <a:rPr lang="en-US" smtClean="0"/>
              <a:t>3/8/19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57EA4-1EF2-A74B-A06A-836F389DB868}" type="slidenum">
              <a:rPr lang="en-US" smtClean="0"/>
              <a:t>‹#›</a:t>
            </a:fld>
            <a:endParaRPr lang="en-US"/>
          </a:p>
        </p:txBody>
      </p:sp>
    </p:spTree>
    <p:extLst>
      <p:ext uri="{BB962C8B-B14F-4D97-AF65-F5344CB8AC3E}">
        <p14:creationId xmlns:p14="http://schemas.microsoft.com/office/powerpoint/2010/main" val="424796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CD59B-7E52-F142-BD14-8A4345C5F6AD}" type="slidenum">
              <a:rPr lang="en-US" smtClean="0"/>
              <a:t>2</a:t>
            </a:fld>
            <a:endParaRPr lang="en-US"/>
          </a:p>
        </p:txBody>
      </p:sp>
    </p:spTree>
    <p:extLst>
      <p:ext uri="{BB962C8B-B14F-4D97-AF65-F5344CB8AC3E}">
        <p14:creationId xmlns:p14="http://schemas.microsoft.com/office/powerpoint/2010/main" val="444200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CD59B-7E52-F142-BD14-8A4345C5F6AD}" type="slidenum">
              <a:rPr lang="en-US" smtClean="0"/>
              <a:t>12</a:t>
            </a:fld>
            <a:endParaRPr lang="en-US"/>
          </a:p>
        </p:txBody>
      </p:sp>
    </p:spTree>
    <p:extLst>
      <p:ext uri="{BB962C8B-B14F-4D97-AF65-F5344CB8AC3E}">
        <p14:creationId xmlns:p14="http://schemas.microsoft.com/office/powerpoint/2010/main" val="3242401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CD59B-7E52-F142-BD14-8A4345C5F6AD}" type="slidenum">
              <a:rPr lang="en-US" smtClean="0"/>
              <a:t>13</a:t>
            </a:fld>
            <a:endParaRPr lang="en-US"/>
          </a:p>
        </p:txBody>
      </p:sp>
    </p:spTree>
    <p:extLst>
      <p:ext uri="{BB962C8B-B14F-4D97-AF65-F5344CB8AC3E}">
        <p14:creationId xmlns:p14="http://schemas.microsoft.com/office/powerpoint/2010/main" val="1708496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AB403-FF32-0E4A-AF8C-0A6B10D8F251}" type="slidenum">
              <a:rPr lang="en-US" smtClean="0"/>
              <a:t>15</a:t>
            </a:fld>
            <a:endParaRPr lang="en-US"/>
          </a:p>
        </p:txBody>
      </p:sp>
    </p:spTree>
    <p:extLst>
      <p:ext uri="{BB962C8B-B14F-4D97-AF65-F5344CB8AC3E}">
        <p14:creationId xmlns:p14="http://schemas.microsoft.com/office/powerpoint/2010/main" val="3794724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AB403-FF32-0E4A-AF8C-0A6B10D8F251}" type="slidenum">
              <a:rPr lang="en-US" smtClean="0"/>
              <a:t>16</a:t>
            </a:fld>
            <a:endParaRPr lang="en-US"/>
          </a:p>
        </p:txBody>
      </p:sp>
    </p:spTree>
    <p:extLst>
      <p:ext uri="{BB962C8B-B14F-4D97-AF65-F5344CB8AC3E}">
        <p14:creationId xmlns:p14="http://schemas.microsoft.com/office/powerpoint/2010/main" val="3432644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AAB403-FF32-0E4A-AF8C-0A6B10D8F251}" type="slidenum">
              <a:rPr lang="en-US" smtClean="0"/>
              <a:t>3</a:t>
            </a:fld>
            <a:endParaRPr lang="en-US"/>
          </a:p>
        </p:txBody>
      </p:sp>
    </p:spTree>
    <p:extLst>
      <p:ext uri="{BB962C8B-B14F-4D97-AF65-F5344CB8AC3E}">
        <p14:creationId xmlns:p14="http://schemas.microsoft.com/office/powerpoint/2010/main" val="82330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AAB403-FF32-0E4A-AF8C-0A6B10D8F251}" type="slidenum">
              <a:rPr lang="en-US" smtClean="0"/>
              <a:t>4</a:t>
            </a:fld>
            <a:endParaRPr lang="en-US"/>
          </a:p>
        </p:txBody>
      </p:sp>
    </p:spTree>
    <p:extLst>
      <p:ext uri="{BB962C8B-B14F-4D97-AF65-F5344CB8AC3E}">
        <p14:creationId xmlns:p14="http://schemas.microsoft.com/office/powerpoint/2010/main" val="374177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AAB403-FF32-0E4A-AF8C-0A6B10D8F251}" type="slidenum">
              <a:rPr lang="en-US" smtClean="0"/>
              <a:t>5</a:t>
            </a:fld>
            <a:endParaRPr lang="en-US"/>
          </a:p>
        </p:txBody>
      </p:sp>
    </p:spTree>
    <p:extLst>
      <p:ext uri="{BB962C8B-B14F-4D97-AF65-F5344CB8AC3E}">
        <p14:creationId xmlns:p14="http://schemas.microsoft.com/office/powerpoint/2010/main" val="44166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AAB403-FF32-0E4A-AF8C-0A6B10D8F251}" type="slidenum">
              <a:rPr lang="en-US" smtClean="0"/>
              <a:t>6</a:t>
            </a:fld>
            <a:endParaRPr lang="en-US"/>
          </a:p>
        </p:txBody>
      </p:sp>
    </p:spTree>
    <p:extLst>
      <p:ext uri="{BB962C8B-B14F-4D97-AF65-F5344CB8AC3E}">
        <p14:creationId xmlns:p14="http://schemas.microsoft.com/office/powerpoint/2010/main" val="107699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CD59B-7E52-F142-BD14-8A4345C5F6AD}" type="slidenum">
              <a:rPr lang="en-US" smtClean="0"/>
              <a:t>7</a:t>
            </a:fld>
            <a:endParaRPr lang="en-US"/>
          </a:p>
        </p:txBody>
      </p:sp>
    </p:spTree>
    <p:extLst>
      <p:ext uri="{BB962C8B-B14F-4D97-AF65-F5344CB8AC3E}">
        <p14:creationId xmlns:p14="http://schemas.microsoft.com/office/powerpoint/2010/main" val="421693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CD59B-7E52-F142-BD14-8A4345C5F6AD}" type="slidenum">
              <a:rPr lang="en-US" smtClean="0"/>
              <a:t>9</a:t>
            </a:fld>
            <a:endParaRPr lang="en-US"/>
          </a:p>
        </p:txBody>
      </p:sp>
    </p:spTree>
    <p:extLst>
      <p:ext uri="{BB962C8B-B14F-4D97-AF65-F5344CB8AC3E}">
        <p14:creationId xmlns:p14="http://schemas.microsoft.com/office/powerpoint/2010/main" val="174464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CD59B-7E52-F142-BD14-8A4345C5F6AD}" type="slidenum">
              <a:rPr lang="en-US" smtClean="0"/>
              <a:t>10</a:t>
            </a:fld>
            <a:endParaRPr lang="en-US"/>
          </a:p>
        </p:txBody>
      </p:sp>
    </p:spTree>
    <p:extLst>
      <p:ext uri="{BB962C8B-B14F-4D97-AF65-F5344CB8AC3E}">
        <p14:creationId xmlns:p14="http://schemas.microsoft.com/office/powerpoint/2010/main" val="2925281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02CD59B-7E52-F142-BD14-8A4345C5F6AD}" type="slidenum">
              <a:rPr lang="en-US" smtClean="0"/>
              <a:t>11</a:t>
            </a:fld>
            <a:endParaRPr lang="en-US"/>
          </a:p>
        </p:txBody>
      </p:sp>
    </p:spTree>
    <p:extLst>
      <p:ext uri="{BB962C8B-B14F-4D97-AF65-F5344CB8AC3E}">
        <p14:creationId xmlns:p14="http://schemas.microsoft.com/office/powerpoint/2010/main" val="49534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9947-74A1-1D4B-8D7D-FFE0AAE575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8510B8-0A1D-5048-836C-2A8AC6CEF3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4A00ED-5ABD-6B4A-8AAC-5B43BDCF6B3A}"/>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5" name="Footer Placeholder 4">
            <a:extLst>
              <a:ext uri="{FF2B5EF4-FFF2-40B4-BE49-F238E27FC236}">
                <a16:creationId xmlns:a16="http://schemas.microsoft.com/office/drawing/2014/main" id="{4746ADA8-544C-0D49-9D0F-E51CB92A8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4344A-AC54-4D48-830A-E3A750CEBD6D}"/>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305962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452D-615D-6C46-A56D-72CE41E7B4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7EAE99-7A90-3046-8EB3-EC7570138B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80737-3A60-7741-BD7E-F491C8665849}"/>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5" name="Footer Placeholder 4">
            <a:extLst>
              <a:ext uri="{FF2B5EF4-FFF2-40B4-BE49-F238E27FC236}">
                <a16:creationId xmlns:a16="http://schemas.microsoft.com/office/drawing/2014/main" id="{5AFA376F-1443-864E-9929-16EA43F7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B698-917F-AD49-B7EE-628548D3D31D}"/>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2480171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53417D-7E38-104D-8D14-6366DC96C9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54E892-AA0E-0A49-AC30-AFA8E7981C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3558B-3BAF-5D42-A1B5-82BC75097891}"/>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5" name="Footer Placeholder 4">
            <a:extLst>
              <a:ext uri="{FF2B5EF4-FFF2-40B4-BE49-F238E27FC236}">
                <a16:creationId xmlns:a16="http://schemas.microsoft.com/office/drawing/2014/main" id="{9B22AB0C-8B46-0F47-BB55-760F98D1B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CAB5F-0FDF-2A4B-9F42-6671E89CE97D}"/>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268321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7A6FE-55E7-D646-958E-6500389546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51EA2-749F-C74C-8F37-134AE83E9DD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57099-F5FD-6E45-ACCB-2DBF9E37C3B2}"/>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5" name="Footer Placeholder 4">
            <a:extLst>
              <a:ext uri="{FF2B5EF4-FFF2-40B4-BE49-F238E27FC236}">
                <a16:creationId xmlns:a16="http://schemas.microsoft.com/office/drawing/2014/main" id="{FCBA5FA0-FEAA-BE46-ABA4-B355D95B8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C2939-CE7D-8144-A0A4-FC8395C2B1B1}"/>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99475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45E7D-6DE7-8041-87D3-63A1936ED8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30064D-6708-3F43-8D51-E77BAC851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624555-C6BE-7E42-B03A-1B66C6D6D68F}"/>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5" name="Footer Placeholder 4">
            <a:extLst>
              <a:ext uri="{FF2B5EF4-FFF2-40B4-BE49-F238E27FC236}">
                <a16:creationId xmlns:a16="http://schemas.microsoft.com/office/drawing/2014/main" id="{6E45F06A-615D-9349-9BBF-5FFFA5ABA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2E12D-17EF-BB4D-9206-5AD666B12460}"/>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360746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A6F6-B1E1-CD47-AD51-2324F7DC1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1B3D76-56C2-7246-9D24-F8C71B952C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9E817-2C5A-E845-9161-C851FF089D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82FFD7-CF83-964F-8B95-CCC76F22F531}"/>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6" name="Footer Placeholder 5">
            <a:extLst>
              <a:ext uri="{FF2B5EF4-FFF2-40B4-BE49-F238E27FC236}">
                <a16:creationId xmlns:a16="http://schemas.microsoft.com/office/drawing/2014/main" id="{8DEC58A2-5B5A-DB4D-A5DD-E828190B2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E6D68-04D8-0B4A-830E-AB4EC8270D4F}"/>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260723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2D47-9BA3-2D4D-B9E3-EBC660AE66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DC1265-5FA9-D849-91FF-8596C32DF2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123FDF-F62C-D84A-9BDD-DB3B41A1FCD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7B5636-DCA2-0D4C-A6B0-070C97542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07DBBA-E1EC-F547-9CCF-0AADB44BFD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0C7D3D-0922-E442-B220-599445C2AD7E}"/>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8" name="Footer Placeholder 7">
            <a:extLst>
              <a:ext uri="{FF2B5EF4-FFF2-40B4-BE49-F238E27FC236}">
                <a16:creationId xmlns:a16="http://schemas.microsoft.com/office/drawing/2014/main" id="{F32E9E4C-713D-264E-8F95-84B405304D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DBA80-FA57-224D-8BE3-F787B729E4C7}"/>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38252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3C81F-6078-0143-BB59-BA2EF6AC54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17183-DACC-F04E-9B94-67839A0644A8}"/>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4" name="Footer Placeholder 3">
            <a:extLst>
              <a:ext uri="{FF2B5EF4-FFF2-40B4-BE49-F238E27FC236}">
                <a16:creationId xmlns:a16="http://schemas.microsoft.com/office/drawing/2014/main" id="{B38E99BC-D8C5-C74B-92B6-009476A0FF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F2BDD1-D24D-9744-B20B-8BAA2D3D1C78}"/>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14135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306000-B19D-D74D-A96D-9DEE23A1A08D}"/>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3" name="Footer Placeholder 2">
            <a:extLst>
              <a:ext uri="{FF2B5EF4-FFF2-40B4-BE49-F238E27FC236}">
                <a16:creationId xmlns:a16="http://schemas.microsoft.com/office/drawing/2014/main" id="{B5C75204-16E5-6D41-89AD-92203ED14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7F69F4-7701-454D-BA9F-E01370904BB2}"/>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236000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ACE-B60F-2C4F-B5E6-DD706F545C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FD94E3-63B9-234A-AFFE-76CD20A404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534CAE-3A94-B943-96A4-AFFC7B4F0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B95084-7077-E941-876A-03FFC246F515}"/>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6" name="Footer Placeholder 5">
            <a:extLst>
              <a:ext uri="{FF2B5EF4-FFF2-40B4-BE49-F238E27FC236}">
                <a16:creationId xmlns:a16="http://schemas.microsoft.com/office/drawing/2014/main" id="{29B2584E-0DC3-4F4F-826C-FCAD2DA4E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E3C32-9108-B547-900A-C0473C3797BC}"/>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94240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87C82-3D2D-1343-A9C8-74999CE4C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DDE959-BBEC-7E48-B4DB-FE4CB86BBD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1B25DC-A167-3240-A63D-7892DB96B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1F1C55-DB29-3A43-A9A3-4FCBE095665E}"/>
              </a:ext>
            </a:extLst>
          </p:cNvPr>
          <p:cNvSpPr>
            <a:spLocks noGrp="1"/>
          </p:cNvSpPr>
          <p:nvPr>
            <p:ph type="dt" sz="half" idx="10"/>
          </p:nvPr>
        </p:nvSpPr>
        <p:spPr/>
        <p:txBody>
          <a:bodyPr/>
          <a:lstStyle/>
          <a:p>
            <a:fld id="{E6F5E541-2011-C74A-8AC0-C8B9CCAD67B8}" type="datetimeFigureOut">
              <a:rPr lang="en-US" smtClean="0"/>
              <a:t>3/8/19</a:t>
            </a:fld>
            <a:endParaRPr lang="en-US"/>
          </a:p>
        </p:txBody>
      </p:sp>
      <p:sp>
        <p:nvSpPr>
          <p:cNvPr id="6" name="Footer Placeholder 5">
            <a:extLst>
              <a:ext uri="{FF2B5EF4-FFF2-40B4-BE49-F238E27FC236}">
                <a16:creationId xmlns:a16="http://schemas.microsoft.com/office/drawing/2014/main" id="{4BB362EC-0136-BE4C-B6DC-DBBEF9A6B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74D52-4E40-034D-BA94-DF96E798C966}"/>
              </a:ext>
            </a:extLst>
          </p:cNvPr>
          <p:cNvSpPr>
            <a:spLocks noGrp="1"/>
          </p:cNvSpPr>
          <p:nvPr>
            <p:ph type="sldNum" sz="quarter" idx="12"/>
          </p:nvPr>
        </p:nvSpPr>
        <p:spPr/>
        <p:txBody>
          <a:bodyPr/>
          <a:lstStyle/>
          <a:p>
            <a:fld id="{C2DAD852-92B4-B449-AF86-49AD5AB4BB15}" type="slidenum">
              <a:rPr lang="en-US" smtClean="0"/>
              <a:t>‹#›</a:t>
            </a:fld>
            <a:endParaRPr lang="en-US"/>
          </a:p>
        </p:txBody>
      </p:sp>
    </p:spTree>
    <p:extLst>
      <p:ext uri="{BB962C8B-B14F-4D97-AF65-F5344CB8AC3E}">
        <p14:creationId xmlns:p14="http://schemas.microsoft.com/office/powerpoint/2010/main" val="25653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4179E9-B509-5844-B891-7C3C3A187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C3D1C4-4EC1-A444-AE58-0FC9AF90D8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55CA8-0BF6-BE45-90FD-F33A690C5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5E541-2011-C74A-8AC0-C8B9CCAD67B8}" type="datetimeFigureOut">
              <a:rPr lang="en-US" smtClean="0"/>
              <a:t>3/8/19</a:t>
            </a:fld>
            <a:endParaRPr lang="en-US"/>
          </a:p>
        </p:txBody>
      </p:sp>
      <p:sp>
        <p:nvSpPr>
          <p:cNvPr id="5" name="Footer Placeholder 4">
            <a:extLst>
              <a:ext uri="{FF2B5EF4-FFF2-40B4-BE49-F238E27FC236}">
                <a16:creationId xmlns:a16="http://schemas.microsoft.com/office/drawing/2014/main" id="{57E6C0CA-74EE-7544-AE36-68BAE9E8B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743F11-C706-2544-820C-636EB3FEE6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AD852-92B4-B449-AF86-49AD5AB4BB15}" type="slidenum">
              <a:rPr lang="en-US" smtClean="0"/>
              <a:t>‹#›</a:t>
            </a:fld>
            <a:endParaRPr lang="en-US"/>
          </a:p>
        </p:txBody>
      </p:sp>
    </p:spTree>
    <p:extLst>
      <p:ext uri="{BB962C8B-B14F-4D97-AF65-F5344CB8AC3E}">
        <p14:creationId xmlns:p14="http://schemas.microsoft.com/office/powerpoint/2010/main" val="2453413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newstatesman.com/culture/art-anddesign/2013/05/john-berger-drawing-discovery.Accesse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assets.publishing.service.gov.uk/government/uploads/system/uploads/attachment_data/file/523024/Creative_Industries_Economic_Estimates_January_2016_Updated_201605.pdf" TargetMode="External"/><Relationship Id="rId4" Type="http://schemas.openxmlformats.org/officeDocument/2006/relationships/hyperlink" Target="https://www.gov.uk/government/publications/creative-industries-sector-deal/creative-industries-sector-deal-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78866" y="549495"/>
            <a:ext cx="7962455" cy="5724644"/>
          </a:xfrm>
          <a:prstGeom prst="rect">
            <a:avLst/>
          </a:prstGeom>
          <a:noFill/>
        </p:spPr>
        <p:txBody>
          <a:bodyPr wrap="square" rtlCol="0">
            <a:spAutoFit/>
          </a:bodyPr>
          <a:lstStyle/>
          <a:p>
            <a:r>
              <a:rPr lang="en-US" b="1" dirty="0"/>
              <a:t>IJADE Conference</a:t>
            </a:r>
            <a:endParaRPr lang="en-US" dirty="0"/>
          </a:p>
          <a:p>
            <a:r>
              <a:rPr lang="en-US" dirty="0"/>
              <a:t>22-3 Feb/2019</a:t>
            </a:r>
          </a:p>
          <a:p>
            <a:endParaRPr lang="en-US" dirty="0"/>
          </a:p>
          <a:p>
            <a:r>
              <a:rPr lang="en-US" sz="6000" i="1" dirty="0">
                <a:solidFill>
                  <a:srgbClr val="FF0000"/>
                </a:solidFill>
              </a:rPr>
              <a:t>DRAWING INCLUSIONS:</a:t>
            </a:r>
          </a:p>
          <a:p>
            <a:r>
              <a:rPr lang="en-US" sz="6000" dirty="0">
                <a:solidFill>
                  <a:srgbClr val="FFC000"/>
                </a:solidFill>
              </a:rPr>
              <a:t>Strategies for Teaching Dyslexics and non-Dyslexics</a:t>
            </a:r>
          </a:p>
          <a:p>
            <a:r>
              <a:rPr lang="en-US" sz="3600" dirty="0" err="1">
                <a:solidFill>
                  <a:schemeClr val="accent6">
                    <a:lumMod val="75000"/>
                  </a:schemeClr>
                </a:solidFill>
              </a:rPr>
              <a:t>Qona</a:t>
            </a:r>
            <a:r>
              <a:rPr lang="en-US" sz="3600" dirty="0">
                <a:solidFill>
                  <a:schemeClr val="accent6">
                    <a:lumMod val="75000"/>
                  </a:schemeClr>
                </a:solidFill>
              </a:rPr>
              <a:t> Rankin (Royal College of Art)</a:t>
            </a:r>
          </a:p>
          <a:p>
            <a:r>
              <a:rPr lang="en-US" sz="3600" dirty="0">
                <a:solidFill>
                  <a:schemeClr val="accent6">
                    <a:lumMod val="75000"/>
                  </a:schemeClr>
                </a:solidFill>
              </a:rPr>
              <a:t>Howard Riley (Swansea College of Art)</a:t>
            </a:r>
          </a:p>
        </p:txBody>
      </p:sp>
    </p:spTree>
    <p:extLst>
      <p:ext uri="{BB962C8B-B14F-4D97-AF65-F5344CB8AC3E}">
        <p14:creationId xmlns:p14="http://schemas.microsoft.com/office/powerpoint/2010/main" val="107631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65CC95-21E1-5A48-8923-E825F66F8AFC}"/>
              </a:ext>
            </a:extLst>
          </p:cNvPr>
          <p:cNvPicPr>
            <a:picLocks noGrp="1" noChangeAspect="1"/>
          </p:cNvPicPr>
          <p:nvPr>
            <p:ph idx="1"/>
          </p:nvPr>
        </p:nvPicPr>
        <p:blipFill>
          <a:blip r:embed="rId3"/>
          <a:stretch>
            <a:fillRect/>
          </a:stretch>
        </p:blipFill>
        <p:spPr>
          <a:xfrm>
            <a:off x="4598479" y="1600201"/>
            <a:ext cx="2995042" cy="4525963"/>
          </a:xfrm>
        </p:spPr>
      </p:pic>
      <p:sp>
        <p:nvSpPr>
          <p:cNvPr id="4" name="Title 3">
            <a:extLst>
              <a:ext uri="{FF2B5EF4-FFF2-40B4-BE49-F238E27FC236}">
                <a16:creationId xmlns:a16="http://schemas.microsoft.com/office/drawing/2014/main" id="{0FD26285-FC60-DA4B-B29B-9FDE45B33BE8}"/>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2DFDF360-AD77-BF44-A3CC-6069706F5BE9}"/>
              </a:ext>
            </a:extLst>
          </p:cNvPr>
          <p:cNvPicPr>
            <a:picLocks noChangeAspect="1"/>
          </p:cNvPicPr>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1878186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C748-F31B-0E4F-9554-EB0B6F00DC92}"/>
              </a:ext>
            </a:extLst>
          </p:cNvPr>
          <p:cNvSpPr>
            <a:spLocks noGrp="1"/>
          </p:cNvSpPr>
          <p:nvPr>
            <p:ph type="title"/>
          </p:nvPr>
        </p:nvSpPr>
        <p:spPr/>
        <p:txBody>
          <a:bodyPr>
            <a:normAutofit/>
          </a:bodyPr>
          <a:lstStyle/>
          <a:p>
            <a:r>
              <a:rPr lang="en-GB" dirty="0">
                <a:solidFill>
                  <a:srgbClr val="C00000"/>
                </a:solidFill>
              </a:rPr>
              <a:t>Contrast Boundaries</a:t>
            </a:r>
          </a:p>
        </p:txBody>
      </p:sp>
      <p:sp>
        <p:nvSpPr>
          <p:cNvPr id="4" name="Text Placeholder 3">
            <a:extLst>
              <a:ext uri="{FF2B5EF4-FFF2-40B4-BE49-F238E27FC236}">
                <a16:creationId xmlns:a16="http://schemas.microsoft.com/office/drawing/2014/main" id="{9A4D6670-2FEC-8945-A8F4-88EC7900493E}"/>
              </a:ext>
            </a:extLst>
          </p:cNvPr>
          <p:cNvSpPr>
            <a:spLocks noGrp="1"/>
          </p:cNvSpPr>
          <p:nvPr>
            <p:ph type="body" sz="half" idx="2"/>
          </p:nvPr>
        </p:nvSpPr>
        <p:spPr/>
        <p:txBody>
          <a:bodyPr>
            <a:normAutofit/>
          </a:bodyPr>
          <a:lstStyle/>
          <a:p>
            <a:r>
              <a:rPr lang="en-GB" sz="2800" b="1" dirty="0"/>
              <a:t>Phase 3</a:t>
            </a:r>
            <a:r>
              <a:rPr lang="en-GB" sz="2800" dirty="0"/>
              <a:t> Now focus on </a:t>
            </a:r>
            <a:r>
              <a:rPr lang="en-GB" sz="2800" i="1" dirty="0"/>
              <a:t>contrast boundaries</a:t>
            </a:r>
            <a:r>
              <a:rPr lang="en-GB" sz="2800" dirty="0"/>
              <a:t>, a term that describes edges in the still-life set-up that you see as the boundary between two tones or textures. No ‘outlines’ allowed!</a:t>
            </a:r>
          </a:p>
          <a:p>
            <a:endParaRPr lang="en-GB" dirty="0"/>
          </a:p>
        </p:txBody>
      </p:sp>
      <p:pic>
        <p:nvPicPr>
          <p:cNvPr id="10" name="Content Placeholder 9">
            <a:extLst>
              <a:ext uri="{FF2B5EF4-FFF2-40B4-BE49-F238E27FC236}">
                <a16:creationId xmlns:a16="http://schemas.microsoft.com/office/drawing/2014/main" id="{E0169036-2970-584D-8B8A-F521E8398A91}"/>
              </a:ext>
            </a:extLst>
          </p:cNvPr>
          <p:cNvPicPr>
            <a:picLocks noGrp="1" noChangeAspect="1"/>
          </p:cNvPicPr>
          <p:nvPr>
            <p:ph idx="1"/>
          </p:nvPr>
        </p:nvPicPr>
        <p:blipFill>
          <a:blip r:embed="rId3"/>
          <a:stretch>
            <a:fillRect/>
          </a:stretch>
        </p:blipFill>
        <p:spPr>
          <a:xfrm>
            <a:off x="5099050" y="643731"/>
            <a:ext cx="5111750" cy="5111750"/>
          </a:xfrm>
        </p:spPr>
      </p:pic>
    </p:spTree>
    <p:extLst>
      <p:ext uri="{BB962C8B-B14F-4D97-AF65-F5344CB8AC3E}">
        <p14:creationId xmlns:p14="http://schemas.microsoft.com/office/powerpoint/2010/main" val="793127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C254-7FCC-634A-A675-F76DA64A51C7}"/>
              </a:ext>
            </a:extLst>
          </p:cNvPr>
          <p:cNvSpPr>
            <a:spLocks noGrp="1"/>
          </p:cNvSpPr>
          <p:nvPr>
            <p:ph type="title"/>
          </p:nvPr>
        </p:nvSpPr>
        <p:spPr/>
        <p:txBody>
          <a:bodyPr>
            <a:normAutofit/>
          </a:bodyPr>
          <a:lstStyle/>
          <a:p>
            <a:endParaRPr lang="en-GB" sz="2400" dirty="0"/>
          </a:p>
        </p:txBody>
      </p:sp>
      <p:pic>
        <p:nvPicPr>
          <p:cNvPr id="5" name="Content Placeholder 4">
            <a:extLst>
              <a:ext uri="{FF2B5EF4-FFF2-40B4-BE49-F238E27FC236}">
                <a16:creationId xmlns:a16="http://schemas.microsoft.com/office/drawing/2014/main" id="{B931AD31-5EE1-AD4E-B20F-753E331D7000}"/>
              </a:ext>
            </a:extLst>
          </p:cNvPr>
          <p:cNvPicPr>
            <a:picLocks noGrp="1" noChangeAspect="1"/>
          </p:cNvPicPr>
          <p:nvPr>
            <p:ph idx="1"/>
          </p:nvPr>
        </p:nvPicPr>
        <p:blipFill>
          <a:blip r:embed="rId3"/>
          <a:stretch>
            <a:fillRect/>
          </a:stretch>
        </p:blipFill>
        <p:spPr>
          <a:xfrm>
            <a:off x="3418081" y="1600201"/>
            <a:ext cx="5355839" cy="4525963"/>
          </a:xfrm>
        </p:spPr>
      </p:pic>
    </p:spTree>
    <p:extLst>
      <p:ext uri="{BB962C8B-B14F-4D97-AF65-F5344CB8AC3E}">
        <p14:creationId xmlns:p14="http://schemas.microsoft.com/office/powerpoint/2010/main" val="46915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34FA1-CCE3-0A4A-A9C4-FF576E8CB8C7}"/>
              </a:ext>
            </a:extLst>
          </p:cNvPr>
          <p:cNvSpPr>
            <a:spLocks noGrp="1"/>
          </p:cNvSpPr>
          <p:nvPr>
            <p:ph type="title"/>
          </p:nvPr>
        </p:nvSpPr>
        <p:spPr/>
        <p:txBody>
          <a:bodyPr/>
          <a:lstStyle/>
          <a:p>
            <a:br>
              <a:rPr lang="en-GB" dirty="0"/>
            </a:br>
            <a:r>
              <a:rPr lang="en-GB" sz="2400" dirty="0">
                <a:solidFill>
                  <a:srgbClr val="C00000"/>
                </a:solidFill>
              </a:rPr>
              <a:t>‘T’ and ‘Y’ Junctions</a:t>
            </a:r>
            <a:br>
              <a:rPr lang="en-GB" dirty="0"/>
            </a:br>
            <a:endParaRPr lang="en-GB" dirty="0"/>
          </a:p>
        </p:txBody>
      </p:sp>
      <p:pic>
        <p:nvPicPr>
          <p:cNvPr id="6" name="Content Placeholder 5">
            <a:extLst>
              <a:ext uri="{FF2B5EF4-FFF2-40B4-BE49-F238E27FC236}">
                <a16:creationId xmlns:a16="http://schemas.microsoft.com/office/drawing/2014/main" id="{E15949CD-15D9-6149-B9CA-8F906B6377D5}"/>
              </a:ext>
            </a:extLst>
          </p:cNvPr>
          <p:cNvPicPr>
            <a:picLocks noGrp="1" noChangeAspect="1"/>
          </p:cNvPicPr>
          <p:nvPr>
            <p:ph idx="1"/>
          </p:nvPr>
        </p:nvPicPr>
        <p:blipFill>
          <a:blip r:embed="rId3"/>
          <a:stretch>
            <a:fillRect/>
          </a:stretch>
        </p:blipFill>
        <p:spPr>
          <a:xfrm>
            <a:off x="5565606" y="273051"/>
            <a:ext cx="4178639" cy="5853113"/>
          </a:xfrm>
        </p:spPr>
      </p:pic>
      <p:sp>
        <p:nvSpPr>
          <p:cNvPr id="4" name="Text Placeholder 3">
            <a:extLst>
              <a:ext uri="{FF2B5EF4-FFF2-40B4-BE49-F238E27FC236}">
                <a16:creationId xmlns:a16="http://schemas.microsoft.com/office/drawing/2014/main" id="{3B9DBA55-7623-F74C-AE94-788105B640F3}"/>
              </a:ext>
            </a:extLst>
          </p:cNvPr>
          <p:cNvSpPr>
            <a:spLocks noGrp="1"/>
          </p:cNvSpPr>
          <p:nvPr>
            <p:ph type="body" sz="half" idx="2"/>
          </p:nvPr>
        </p:nvSpPr>
        <p:spPr/>
        <p:txBody>
          <a:bodyPr/>
          <a:lstStyle/>
          <a:p>
            <a:r>
              <a:rPr lang="en-GB" sz="2400" b="1" dirty="0"/>
              <a:t>Phase 4</a:t>
            </a:r>
          </a:p>
          <a:p>
            <a:r>
              <a:rPr lang="en-GB" sz="2400" dirty="0"/>
              <a:t>Drawing which shows the T and Y connections in bold line.</a:t>
            </a:r>
          </a:p>
          <a:p>
            <a:r>
              <a:rPr lang="en-GB" sz="2400" dirty="0"/>
              <a:t>(The T and Y patterns where one surface overlaps two others)</a:t>
            </a:r>
          </a:p>
          <a:p>
            <a:endParaRPr lang="en-GB" dirty="0"/>
          </a:p>
        </p:txBody>
      </p:sp>
    </p:spTree>
    <p:extLst>
      <p:ext uri="{BB962C8B-B14F-4D97-AF65-F5344CB8AC3E}">
        <p14:creationId xmlns:p14="http://schemas.microsoft.com/office/powerpoint/2010/main" val="1331053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07E47-42E6-9B41-AADF-DD16FBE727DE}"/>
              </a:ext>
            </a:extLst>
          </p:cNvPr>
          <p:cNvSpPr>
            <a:spLocks noGrp="1"/>
          </p:cNvSpPr>
          <p:nvPr>
            <p:ph type="title"/>
          </p:nvPr>
        </p:nvSpPr>
        <p:spPr/>
        <p:txBody>
          <a:bodyPr>
            <a:normAutofit/>
          </a:bodyPr>
          <a:lstStyle/>
          <a:p>
            <a:r>
              <a:rPr lang="en-GB" sz="3200" dirty="0"/>
              <a:t>T and Y Junctions</a:t>
            </a:r>
          </a:p>
        </p:txBody>
      </p:sp>
      <p:pic>
        <p:nvPicPr>
          <p:cNvPr id="4" name="Picture 3">
            <a:extLst>
              <a:ext uri="{FF2B5EF4-FFF2-40B4-BE49-F238E27FC236}">
                <a16:creationId xmlns:a16="http://schemas.microsoft.com/office/drawing/2014/main" id="{F3AA3381-6F9B-4D48-B658-AD0D96B5821B}"/>
              </a:ext>
            </a:extLst>
          </p:cNvPr>
          <p:cNvPicPr>
            <a:picLocks noChangeAspect="1"/>
          </p:cNvPicPr>
          <p:nvPr/>
        </p:nvPicPr>
        <p:blipFill>
          <a:blip r:embed="rId2"/>
          <a:stretch>
            <a:fillRect/>
          </a:stretch>
        </p:blipFill>
        <p:spPr>
          <a:xfrm>
            <a:off x="4237704" y="1417638"/>
            <a:ext cx="3908323" cy="5440362"/>
          </a:xfrm>
          <a:prstGeom prst="rect">
            <a:avLst/>
          </a:prstGeom>
        </p:spPr>
      </p:pic>
    </p:spTree>
    <p:extLst>
      <p:ext uri="{BB962C8B-B14F-4D97-AF65-F5344CB8AC3E}">
        <p14:creationId xmlns:p14="http://schemas.microsoft.com/office/powerpoint/2010/main" val="252386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8644CAE-79C7-F749-8880-D7CA0CB3ECB9}"/>
              </a:ext>
            </a:extLst>
          </p:cNvPr>
          <p:cNvSpPr>
            <a:spLocks noGrp="1"/>
          </p:cNvSpPr>
          <p:nvPr>
            <p:ph idx="1"/>
          </p:nvPr>
        </p:nvSpPr>
        <p:spPr>
          <a:xfrm>
            <a:off x="838199" y="627890"/>
            <a:ext cx="11087637" cy="6120639"/>
          </a:xfrm>
        </p:spPr>
        <p:txBody>
          <a:bodyPr>
            <a:normAutofit fontScale="40000" lnSpcReduction="20000"/>
          </a:bodyPr>
          <a:lstStyle/>
          <a:p>
            <a:r>
              <a:rPr lang="en-GB" sz="5800" dirty="0"/>
              <a:t>Analysis of the Likert Scale questionnaire administered before and after our  workshops indicated a positive shit in the students attitudes over the period of the workshops towards the awareness and understanding of the fundamental concepts and strategies covered. This correlates with an increase in confidence towards the construction of drawings. There appeared to be similar positive shifts in both dyslexic/</a:t>
            </a:r>
            <a:r>
              <a:rPr lang="en-GB" sz="5800" dirty="0" err="1"/>
              <a:t>dyspraxic</a:t>
            </a:r>
            <a:r>
              <a:rPr lang="en-GB" sz="5800" dirty="0"/>
              <a:t> students and non-statemented students: this could be constructed as evidence of the teaching strategies potential to address the issue of inclusivity within the pedagogy of the art school. Our conclusion however inevitably reveals some questions for further examination; </a:t>
            </a:r>
          </a:p>
          <a:p>
            <a:r>
              <a:rPr lang="en-GB" sz="5800" dirty="0"/>
              <a:t>What implications might top-down influences of abstract knowledge, such as rules of perspective, have on laterality? In other words, what knowledge is essential for the activation of expert left-sided circuits and automaticity in the drawing process? </a:t>
            </a:r>
          </a:p>
          <a:p>
            <a:r>
              <a:rPr lang="en-GB" sz="5800" dirty="0"/>
              <a:t>Do drawings have a role to play in evaluating whether the strategies presented here could be a helpful addition to a dyslexic student’s ‘individual support plans’?</a:t>
            </a:r>
          </a:p>
          <a:p>
            <a:r>
              <a:rPr lang="en-GB" sz="5800" dirty="0"/>
              <a:t>In order for drawing to be seen as a process for understanding and representing our world and as a tool for remembering knowledge, what is the best way of raising awareness in schools of the benefit of teaching drawing to learners - particularly visual learners - in a wider class room context, rather than confining it to the art room? Towards this end, an exploration of the role of drawing as a way of knowing, in the context of school biology classes will be continued through the ongoing AHRC funded project, </a:t>
            </a:r>
            <a:r>
              <a:rPr lang="en-GB" sz="5800" i="1" dirty="0"/>
              <a:t>Representing `Biology’ as Process</a:t>
            </a:r>
            <a:r>
              <a:rPr lang="en-GB" sz="5800" dirty="0"/>
              <a:t> (2017-20) in collaboration with Exeter University.</a:t>
            </a:r>
          </a:p>
          <a:p>
            <a:pPr marL="0" indent="0">
              <a:buNone/>
            </a:pPr>
            <a:r>
              <a:rPr lang="en-GB" sz="5800" dirty="0"/>
              <a:t> </a:t>
            </a:r>
          </a:p>
          <a:p>
            <a:endParaRPr lang="en-US" dirty="0"/>
          </a:p>
        </p:txBody>
      </p:sp>
    </p:spTree>
    <p:extLst>
      <p:ext uri="{BB962C8B-B14F-4D97-AF65-F5344CB8AC3E}">
        <p14:creationId xmlns:p14="http://schemas.microsoft.com/office/powerpoint/2010/main" val="1000004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1" y="-475563"/>
            <a:ext cx="7680695" cy="1897912"/>
          </a:xfrm>
        </p:spPr>
        <p:txBody>
          <a:bodyPr/>
          <a:lstStyle/>
          <a:p>
            <a:r>
              <a:rPr lang="en-US" dirty="0">
                <a:solidFill>
                  <a:srgbClr val="0070C0"/>
                </a:solidFill>
              </a:rPr>
              <a:t>References</a:t>
            </a:r>
          </a:p>
        </p:txBody>
      </p:sp>
      <p:sp>
        <p:nvSpPr>
          <p:cNvPr id="3" name="Content Placeholder 2"/>
          <p:cNvSpPr>
            <a:spLocks noGrp="1"/>
          </p:cNvSpPr>
          <p:nvPr>
            <p:ph idx="1"/>
          </p:nvPr>
        </p:nvSpPr>
        <p:spPr>
          <a:xfrm>
            <a:off x="2152650" y="765976"/>
            <a:ext cx="8095364" cy="4066954"/>
          </a:xfrm>
        </p:spPr>
        <p:txBody>
          <a:bodyPr>
            <a:normAutofit fontScale="25000" lnSpcReduction="20000"/>
          </a:bodyPr>
          <a:lstStyle/>
          <a:p>
            <a:r>
              <a:rPr lang="en-GB" sz="4200" dirty="0" err="1">
                <a:solidFill>
                  <a:srgbClr val="0070C0"/>
                </a:solidFill>
              </a:rPr>
              <a:t>Abdulaal</a:t>
            </a:r>
            <a:r>
              <a:rPr lang="en-GB" sz="4200" dirty="0">
                <a:solidFill>
                  <a:srgbClr val="0070C0"/>
                </a:solidFill>
              </a:rPr>
              <a:t>, E. (Ed.) (2016), Moving Forward: Challenges and Transitions, The 10</a:t>
            </a:r>
            <a:r>
              <a:rPr lang="en-GB" sz="4200" baseline="30000" dirty="0">
                <a:solidFill>
                  <a:srgbClr val="0070C0"/>
                </a:solidFill>
              </a:rPr>
              <a:t>th</a:t>
            </a:r>
            <a:endParaRPr lang="en-GB" sz="4200" dirty="0">
              <a:solidFill>
                <a:srgbClr val="0070C0"/>
              </a:solidFill>
            </a:endParaRPr>
          </a:p>
          <a:p>
            <a:r>
              <a:rPr lang="en-GB" sz="4200" dirty="0">
                <a:solidFill>
                  <a:srgbClr val="0070C0"/>
                </a:solidFill>
              </a:rPr>
              <a:t>British Dyslexia Association International Conference Proceedings. Bracknell: BDA. </a:t>
            </a:r>
          </a:p>
          <a:p>
            <a:r>
              <a:rPr lang="en-GB" sz="4200" dirty="0">
                <a:solidFill>
                  <a:srgbClr val="0070C0"/>
                </a:solidFill>
              </a:rPr>
              <a:t>Anderson, G. (2017). </a:t>
            </a:r>
            <a:r>
              <a:rPr lang="en-GB" sz="4200" i="1" dirty="0">
                <a:solidFill>
                  <a:srgbClr val="0070C0"/>
                </a:solidFill>
              </a:rPr>
              <a:t>Drawing as a Way of Knowing in Art and Science</a:t>
            </a:r>
            <a:r>
              <a:rPr lang="en-GB" sz="4200" dirty="0">
                <a:solidFill>
                  <a:srgbClr val="0070C0"/>
                </a:solidFill>
              </a:rPr>
              <a:t>. Bristol: Intellect.</a:t>
            </a:r>
          </a:p>
          <a:p>
            <a:r>
              <a:rPr lang="en-GB" sz="4200" dirty="0">
                <a:solidFill>
                  <a:srgbClr val="0070C0"/>
                </a:solidFill>
              </a:rPr>
              <a:t>Berger, J. (2009). </a:t>
            </a:r>
            <a:r>
              <a:rPr lang="en-GB" sz="4200" i="1" dirty="0">
                <a:solidFill>
                  <a:srgbClr val="0070C0"/>
                </a:solidFill>
              </a:rPr>
              <a:t>Ways of Seeing</a:t>
            </a:r>
            <a:r>
              <a:rPr lang="en-GB" sz="4200" dirty="0">
                <a:solidFill>
                  <a:srgbClr val="0070C0"/>
                </a:solidFill>
              </a:rPr>
              <a:t>. </a:t>
            </a:r>
            <a:r>
              <a:rPr lang="en-GB" sz="4200" dirty="0" err="1">
                <a:solidFill>
                  <a:srgbClr val="0070C0"/>
                </a:solidFill>
              </a:rPr>
              <a:t>Harmondsworth</a:t>
            </a:r>
            <a:r>
              <a:rPr lang="en-GB" sz="4200" dirty="0">
                <a:solidFill>
                  <a:srgbClr val="0070C0"/>
                </a:solidFill>
              </a:rPr>
              <a:t>: Penguin.</a:t>
            </a:r>
          </a:p>
          <a:p>
            <a:r>
              <a:rPr lang="en-GB" sz="4200" dirty="0">
                <a:solidFill>
                  <a:srgbClr val="0070C0"/>
                </a:solidFill>
              </a:rPr>
              <a:t>Berger, J. (2013) ‘Drawing is discovery’, </a:t>
            </a:r>
            <a:r>
              <a:rPr lang="en-GB" sz="4200" i="1" dirty="0">
                <a:solidFill>
                  <a:srgbClr val="0070C0"/>
                </a:solidFill>
              </a:rPr>
              <a:t>New Statesman, 1 May, </a:t>
            </a:r>
            <a:r>
              <a:rPr lang="en-GB" sz="4200" i="1" u="sng" dirty="0">
                <a:solidFill>
                  <a:srgbClr val="0070C0"/>
                </a:solidFill>
                <a:hlinkClick r:id="rId3"/>
              </a:rPr>
              <a:t>http://www.newstatesman.com/culture/art-and</a:t>
            </a:r>
            <a:endParaRPr lang="en-GB" sz="4200" dirty="0">
              <a:solidFill>
                <a:srgbClr val="0070C0"/>
              </a:solidFill>
            </a:endParaRPr>
          </a:p>
          <a:p>
            <a:r>
              <a:rPr lang="en-GB" sz="4200" i="1" u="sng" dirty="0">
                <a:solidFill>
                  <a:srgbClr val="0070C0"/>
                </a:solidFill>
                <a:hlinkClick r:id="rId3"/>
              </a:rPr>
              <a:t>design/2013/05/john-berger-drawing-discovery.Accessed</a:t>
            </a:r>
            <a:r>
              <a:rPr lang="en-GB" sz="4200" i="1" dirty="0">
                <a:solidFill>
                  <a:srgbClr val="0070C0"/>
                </a:solidFill>
              </a:rPr>
              <a:t> January 2018.</a:t>
            </a:r>
            <a:endParaRPr lang="en-GB" sz="4200" dirty="0">
              <a:solidFill>
                <a:srgbClr val="0070C0"/>
              </a:solidFill>
            </a:endParaRPr>
          </a:p>
          <a:p>
            <a:r>
              <a:rPr lang="en-GB" sz="4200" dirty="0" err="1">
                <a:solidFill>
                  <a:srgbClr val="0070C0"/>
                </a:solidFill>
              </a:rPr>
              <a:t>Eide</a:t>
            </a:r>
            <a:r>
              <a:rPr lang="en-GB" sz="4200" dirty="0">
                <a:solidFill>
                  <a:srgbClr val="0070C0"/>
                </a:solidFill>
              </a:rPr>
              <a:t>, B. &amp; F. (2011).</a:t>
            </a:r>
            <a:r>
              <a:rPr lang="en-GB" sz="4200" i="1" dirty="0">
                <a:solidFill>
                  <a:srgbClr val="0070C0"/>
                </a:solidFill>
              </a:rPr>
              <a:t> The Dyslexic Advantage: Unlocking the Hidden Potential of the Dyslexic Brain. </a:t>
            </a:r>
            <a:r>
              <a:rPr lang="en-GB" sz="4200" dirty="0">
                <a:solidFill>
                  <a:srgbClr val="0070C0"/>
                </a:solidFill>
              </a:rPr>
              <a:t>California: Hay Publishing.</a:t>
            </a:r>
          </a:p>
          <a:p>
            <a:r>
              <a:rPr lang="en-GB" sz="4200" dirty="0">
                <a:solidFill>
                  <a:srgbClr val="0070C0"/>
                </a:solidFill>
              </a:rPr>
              <a:t>Elkins, J. (Ed.) (2007). </a:t>
            </a:r>
            <a:r>
              <a:rPr lang="en-GB" sz="4200" i="1" dirty="0">
                <a:solidFill>
                  <a:srgbClr val="0070C0"/>
                </a:solidFill>
              </a:rPr>
              <a:t>Visual Literacy</a:t>
            </a:r>
            <a:r>
              <a:rPr lang="en-GB" sz="4200" dirty="0">
                <a:solidFill>
                  <a:srgbClr val="0070C0"/>
                </a:solidFill>
              </a:rPr>
              <a:t> (1st edition). New York: Routledge.</a:t>
            </a:r>
          </a:p>
          <a:p>
            <a:r>
              <a:rPr lang="en-GB" sz="4200" dirty="0">
                <a:solidFill>
                  <a:srgbClr val="0070C0"/>
                </a:solidFill>
              </a:rPr>
              <a:t>Fawcett, A. (Ed.) (2001). </a:t>
            </a:r>
            <a:r>
              <a:rPr lang="en-GB" sz="4200" i="1" dirty="0">
                <a:solidFill>
                  <a:srgbClr val="0070C0"/>
                </a:solidFill>
              </a:rPr>
              <a:t>Dyslexia: Theory and Good Practice</a:t>
            </a:r>
            <a:r>
              <a:rPr lang="en-GB" sz="4200" dirty="0">
                <a:solidFill>
                  <a:srgbClr val="0070C0"/>
                </a:solidFill>
              </a:rPr>
              <a:t>. London: </a:t>
            </a:r>
            <a:r>
              <a:rPr lang="en-GB" sz="4200" dirty="0" err="1">
                <a:solidFill>
                  <a:srgbClr val="0070C0"/>
                </a:solidFill>
              </a:rPr>
              <a:t>Whurr</a:t>
            </a:r>
            <a:r>
              <a:rPr lang="en-GB" sz="4200" dirty="0">
                <a:solidFill>
                  <a:srgbClr val="0070C0"/>
                </a:solidFill>
              </a:rPr>
              <a:t>.</a:t>
            </a:r>
          </a:p>
          <a:p>
            <a:r>
              <a:rPr lang="en-GB" sz="4200" dirty="0" err="1">
                <a:solidFill>
                  <a:srgbClr val="0070C0"/>
                </a:solidFill>
              </a:rPr>
              <a:t>Kozbelt</a:t>
            </a:r>
            <a:r>
              <a:rPr lang="en-GB" sz="4200" dirty="0">
                <a:solidFill>
                  <a:srgbClr val="0070C0"/>
                </a:solidFill>
              </a:rPr>
              <a:t>, A. and Seeley, W. (2007). “Integrating Art Historical, Psychological, and 	Neuroscientific Explanations of Artists’ Advantages in Drawing and 	Perception,” </a:t>
            </a:r>
            <a:r>
              <a:rPr lang="en-GB" sz="4200" i="1" dirty="0">
                <a:solidFill>
                  <a:srgbClr val="0070C0"/>
                </a:solidFill>
              </a:rPr>
              <a:t>Psychology of Aesthetics, Creativity, and the Arts</a:t>
            </a:r>
            <a:r>
              <a:rPr lang="en-GB" sz="4200" dirty="0">
                <a:solidFill>
                  <a:srgbClr val="0070C0"/>
                </a:solidFill>
              </a:rPr>
              <a:t>. 1(2), 80-90.</a:t>
            </a:r>
          </a:p>
          <a:p>
            <a:r>
              <a:rPr lang="en-GB" sz="4200" dirty="0">
                <a:solidFill>
                  <a:srgbClr val="0070C0"/>
                </a:solidFill>
              </a:rPr>
              <a:t>Lawrence, J. (2011). History - The Origins of Scotopic Sensitivity, </a:t>
            </a:r>
            <a:r>
              <a:rPr lang="en-GB" sz="4200" dirty="0" err="1">
                <a:solidFill>
                  <a:srgbClr val="0070C0"/>
                </a:solidFill>
              </a:rPr>
              <a:t>Meares</a:t>
            </a:r>
            <a:endParaRPr lang="en-GB" sz="4200" dirty="0">
              <a:solidFill>
                <a:srgbClr val="0070C0"/>
              </a:solidFill>
            </a:endParaRPr>
          </a:p>
          <a:p>
            <a:r>
              <a:rPr lang="en-GB" sz="4200" dirty="0" err="1">
                <a:solidFill>
                  <a:srgbClr val="0070C0"/>
                </a:solidFill>
              </a:rPr>
              <a:t>Irlen</a:t>
            </a:r>
            <a:r>
              <a:rPr lang="en-GB" sz="4200" dirty="0">
                <a:solidFill>
                  <a:srgbClr val="0070C0"/>
                </a:solidFill>
              </a:rPr>
              <a:t> Syndrome: https://migraine-</a:t>
            </a:r>
            <a:r>
              <a:rPr lang="en-GB" sz="4200" dirty="0" err="1">
                <a:solidFill>
                  <a:srgbClr val="0070C0"/>
                </a:solidFill>
              </a:rPr>
              <a:t>dyslexia.com</a:t>
            </a:r>
            <a:r>
              <a:rPr lang="en-GB" sz="4200" dirty="0">
                <a:solidFill>
                  <a:srgbClr val="0070C0"/>
                </a:solidFill>
              </a:rPr>
              <a:t>/</a:t>
            </a:r>
            <a:r>
              <a:rPr lang="en-GB" sz="4200" dirty="0" err="1">
                <a:solidFill>
                  <a:srgbClr val="0070C0"/>
                </a:solidFill>
              </a:rPr>
              <a:t>Meares-Irlen-Syndrome.htm</a:t>
            </a:r>
            <a:r>
              <a:rPr lang="en-GB" sz="4200" dirty="0">
                <a:solidFill>
                  <a:srgbClr val="0070C0"/>
                </a:solidFill>
              </a:rPr>
              <a:t>. Accessed January 2018</a:t>
            </a:r>
          </a:p>
          <a:p>
            <a:r>
              <a:rPr lang="en-GB" sz="4200" dirty="0" err="1">
                <a:solidFill>
                  <a:srgbClr val="0070C0"/>
                </a:solidFill>
              </a:rPr>
              <a:t>Ledgard</a:t>
            </a:r>
            <a:r>
              <a:rPr lang="en-GB" sz="4200" dirty="0">
                <a:solidFill>
                  <a:srgbClr val="0070C0"/>
                </a:solidFill>
              </a:rPr>
              <a:t>, C. (2015). The Art of Walking into Doors (2015), BBC Radio 4, broadcast date 28.10.15. Available at http://</a:t>
            </a:r>
            <a:r>
              <a:rPr lang="en-GB" sz="4200" dirty="0" err="1">
                <a:solidFill>
                  <a:srgbClr val="0070C0"/>
                </a:solidFill>
              </a:rPr>
              <a:t>www.bbc.co.uk</a:t>
            </a:r>
            <a:r>
              <a:rPr lang="en-GB" sz="4200" dirty="0">
                <a:solidFill>
                  <a:srgbClr val="0070C0"/>
                </a:solidFill>
              </a:rPr>
              <a:t>/programmes/b06d2fxf</a:t>
            </a:r>
          </a:p>
          <a:p>
            <a:r>
              <a:rPr lang="en-GB" sz="4200" dirty="0" err="1">
                <a:solidFill>
                  <a:srgbClr val="0070C0"/>
                </a:solidFill>
              </a:rPr>
              <a:t>Miles,T</a:t>
            </a:r>
            <a:r>
              <a:rPr lang="en-GB" sz="4200" dirty="0">
                <a:solidFill>
                  <a:srgbClr val="0070C0"/>
                </a:solidFill>
              </a:rPr>
              <a:t>. &amp; Varma, V. (1995). </a:t>
            </a:r>
            <a:r>
              <a:rPr lang="en-GB" sz="4200" i="1" dirty="0">
                <a:solidFill>
                  <a:srgbClr val="0070C0"/>
                </a:solidFill>
              </a:rPr>
              <a:t>Dyslexia and Stress</a:t>
            </a:r>
            <a:r>
              <a:rPr lang="en-GB" sz="4200" dirty="0">
                <a:solidFill>
                  <a:srgbClr val="0070C0"/>
                </a:solidFill>
              </a:rPr>
              <a:t>. London: </a:t>
            </a:r>
            <a:r>
              <a:rPr lang="en-GB" sz="4200" dirty="0" err="1">
                <a:solidFill>
                  <a:srgbClr val="0070C0"/>
                </a:solidFill>
              </a:rPr>
              <a:t>Whurr</a:t>
            </a:r>
            <a:r>
              <a:rPr lang="en-GB" sz="4200" dirty="0">
                <a:solidFill>
                  <a:srgbClr val="0070C0"/>
                </a:solidFill>
              </a:rPr>
              <a:t>.</a:t>
            </a:r>
          </a:p>
          <a:p>
            <a:r>
              <a:rPr lang="en-GB" sz="4200" dirty="0">
                <a:solidFill>
                  <a:srgbClr val="0070C0"/>
                </a:solidFill>
              </a:rPr>
              <a:t>Mortimore, T. (2008). </a:t>
            </a:r>
            <a:r>
              <a:rPr lang="en-GB" sz="4200" i="1" dirty="0">
                <a:solidFill>
                  <a:srgbClr val="0070C0"/>
                </a:solidFill>
              </a:rPr>
              <a:t>Dyslexia and Learning Style: A Practitioner’s Handbook</a:t>
            </a:r>
            <a:r>
              <a:rPr lang="en-GB" sz="4200" dirty="0">
                <a:solidFill>
                  <a:srgbClr val="0070C0"/>
                </a:solidFill>
              </a:rPr>
              <a:t> (2nd edition). West Sussex: </a:t>
            </a:r>
            <a:r>
              <a:rPr lang="en-GB" sz="4200" dirty="0" err="1">
                <a:solidFill>
                  <a:srgbClr val="0070C0"/>
                </a:solidFill>
              </a:rPr>
              <a:t>Whurr</a:t>
            </a:r>
            <a:r>
              <a:rPr lang="en-GB" sz="4200" dirty="0">
                <a:solidFill>
                  <a:srgbClr val="0070C0"/>
                </a:solidFill>
              </a:rPr>
              <a:t>. </a:t>
            </a:r>
          </a:p>
          <a:p>
            <a:r>
              <a:rPr lang="en-GB" sz="4200" dirty="0">
                <a:solidFill>
                  <a:srgbClr val="0070C0"/>
                </a:solidFill>
              </a:rPr>
              <a:t>Polanyi. M. (1976). </a:t>
            </a:r>
            <a:r>
              <a:rPr lang="en-GB" sz="4200" i="1" dirty="0">
                <a:solidFill>
                  <a:srgbClr val="0070C0"/>
                </a:solidFill>
              </a:rPr>
              <a:t>The Tacit Dimension</a:t>
            </a:r>
            <a:r>
              <a:rPr lang="en-GB" sz="4200" dirty="0">
                <a:solidFill>
                  <a:srgbClr val="0070C0"/>
                </a:solidFill>
              </a:rPr>
              <a:t>. London: Routledge &amp; Kegan Paul.</a:t>
            </a:r>
          </a:p>
          <a:p>
            <a:r>
              <a:rPr lang="en-GB" sz="4200" dirty="0">
                <a:solidFill>
                  <a:srgbClr val="0070C0"/>
                </a:solidFill>
              </a:rPr>
              <a:t>Rankin, Q.  Riley, H. Brunswick, N.  McManus, C. &amp; Chamberlain. R. (2017). Talking the Line: Inclusive strategies for the teaching of drawing. </a:t>
            </a:r>
            <a:r>
              <a:rPr lang="en-GB" sz="4200" i="1" dirty="0">
                <a:solidFill>
                  <a:srgbClr val="0070C0"/>
                </a:solidFill>
              </a:rPr>
              <a:t>Drawing: Research, Theory, Practice</a:t>
            </a:r>
            <a:r>
              <a:rPr lang="en-GB" sz="4200" dirty="0">
                <a:solidFill>
                  <a:srgbClr val="0070C0"/>
                </a:solidFill>
              </a:rPr>
              <a:t>, </a:t>
            </a:r>
            <a:r>
              <a:rPr lang="en-GB" sz="4200" i="1" dirty="0">
                <a:solidFill>
                  <a:srgbClr val="0070C0"/>
                </a:solidFill>
              </a:rPr>
              <a:t>2</a:t>
            </a:r>
            <a:r>
              <a:rPr lang="en-GB" sz="4200" dirty="0">
                <a:solidFill>
                  <a:srgbClr val="0070C0"/>
                </a:solidFill>
              </a:rPr>
              <a:t>(2), 287–304.</a:t>
            </a:r>
          </a:p>
          <a:p>
            <a:r>
              <a:rPr lang="en-GB" sz="4200" dirty="0">
                <a:solidFill>
                  <a:srgbClr val="0070C0"/>
                </a:solidFill>
              </a:rPr>
              <a:t>Ryle, G. (1949). </a:t>
            </a:r>
            <a:r>
              <a:rPr lang="en-GB" sz="4200" i="1" dirty="0">
                <a:solidFill>
                  <a:srgbClr val="0070C0"/>
                </a:solidFill>
              </a:rPr>
              <a:t>The Concept of Mind. </a:t>
            </a:r>
            <a:r>
              <a:rPr lang="en-GB" sz="4200" dirty="0">
                <a:solidFill>
                  <a:srgbClr val="0070C0"/>
                </a:solidFill>
              </a:rPr>
              <a:t>London: Hutchinson.</a:t>
            </a:r>
          </a:p>
          <a:p>
            <a:r>
              <a:rPr lang="en-GB" sz="4200" dirty="0" err="1">
                <a:solidFill>
                  <a:srgbClr val="0070C0"/>
                </a:solidFill>
              </a:rPr>
              <a:t>Tchalenko</a:t>
            </a:r>
            <a:r>
              <a:rPr lang="en-GB" sz="4200" dirty="0">
                <a:solidFill>
                  <a:srgbClr val="0070C0"/>
                </a:solidFill>
              </a:rPr>
              <a:t>, J. and </a:t>
            </a:r>
            <a:r>
              <a:rPr lang="en-GB" sz="4200" dirty="0" err="1">
                <a:solidFill>
                  <a:srgbClr val="0070C0"/>
                </a:solidFill>
              </a:rPr>
              <a:t>Miall</a:t>
            </a:r>
            <a:r>
              <a:rPr lang="en-GB" sz="4200" dirty="0">
                <a:solidFill>
                  <a:srgbClr val="0070C0"/>
                </a:solidFill>
              </a:rPr>
              <a:t>, C,  (2001): “A Painter’s Eye Movements: A Study of Eye and Hand Movement during Portrait Drawing,” </a:t>
            </a:r>
            <a:r>
              <a:rPr lang="en-GB" sz="4200" i="1" dirty="0">
                <a:solidFill>
                  <a:srgbClr val="0070C0"/>
                </a:solidFill>
              </a:rPr>
              <a:t>Leonardo</a:t>
            </a:r>
            <a:r>
              <a:rPr lang="en-GB" sz="4200" dirty="0">
                <a:solidFill>
                  <a:srgbClr val="0070C0"/>
                </a:solidFill>
              </a:rPr>
              <a:t> 34(1), 35–40. </a:t>
            </a:r>
          </a:p>
          <a:p>
            <a:r>
              <a:rPr lang="en-GB" sz="4200" dirty="0">
                <a:solidFill>
                  <a:srgbClr val="0070C0"/>
                </a:solidFill>
              </a:rPr>
              <a:t>Warnock, G. (1967). </a:t>
            </a:r>
            <a:r>
              <a:rPr lang="en-GB" sz="4200" i="1" dirty="0">
                <a:solidFill>
                  <a:srgbClr val="0070C0"/>
                </a:solidFill>
              </a:rPr>
              <a:t>The Philosophy of Perception. </a:t>
            </a:r>
            <a:r>
              <a:rPr lang="en-GB" sz="4200" dirty="0">
                <a:solidFill>
                  <a:srgbClr val="0070C0"/>
                </a:solidFill>
              </a:rPr>
              <a:t>Oxford: Oxford University Press. </a:t>
            </a:r>
          </a:p>
          <a:p>
            <a:r>
              <a:rPr lang="en-GB" sz="4400" u="sng" dirty="0">
                <a:hlinkClick r:id="rId4"/>
              </a:rPr>
              <a:t>https://www.gov.uk/government/publications/creative-industries-sector-deal/creative-industries-sector-deal-html</a:t>
            </a:r>
            <a:endParaRPr lang="en-GB" sz="4400" u="sng" dirty="0"/>
          </a:p>
          <a:p>
            <a:r>
              <a:rPr lang="en-GB" sz="4400" u="sng" dirty="0">
                <a:hlinkClick r:id="rId5"/>
              </a:rPr>
              <a:t>https://assets.publishing.service.gov.uk/government/uploads/system/uploads/attachment_data/file/523024/Creative_Industries_Economic_Estimates_January_2016_Updated_201605.pdf</a:t>
            </a:r>
            <a:r>
              <a:rPr lang="en-GB" sz="4400" dirty="0"/>
              <a:t> </a:t>
            </a:r>
          </a:p>
          <a:p>
            <a:pPr marL="0" indent="0">
              <a:buNone/>
            </a:pPr>
            <a:r>
              <a:rPr lang="en-GB" dirty="0"/>
              <a:t> </a:t>
            </a:r>
          </a:p>
        </p:txBody>
      </p:sp>
      <p:sp>
        <p:nvSpPr>
          <p:cNvPr id="4" name="Rectangle 3">
            <a:extLst>
              <a:ext uri="{FF2B5EF4-FFF2-40B4-BE49-F238E27FC236}">
                <a16:creationId xmlns:a16="http://schemas.microsoft.com/office/drawing/2014/main" id="{FF6339C3-AA11-494A-80F5-019A4F56616E}"/>
              </a:ext>
            </a:extLst>
          </p:cNvPr>
          <p:cNvSpPr/>
          <p:nvPr/>
        </p:nvSpPr>
        <p:spPr>
          <a:xfrm>
            <a:off x="5367893" y="2736707"/>
            <a:ext cx="1502463" cy="300082"/>
          </a:xfrm>
          <a:prstGeom prst="rect">
            <a:avLst/>
          </a:prstGeom>
        </p:spPr>
        <p:txBody>
          <a:bodyPr wrap="none">
            <a:spAutoFit/>
          </a:bodyPr>
          <a:lstStyle/>
          <a:p>
            <a:r>
              <a:rPr lang="en-GB" sz="1350" dirty="0">
                <a:solidFill>
                  <a:srgbClr val="C00000"/>
                </a:solidFill>
              </a:rPr>
              <a:t>Drawing Inclusions</a:t>
            </a:r>
            <a:endParaRPr lang="en-US" sz="1350" dirty="0"/>
          </a:p>
        </p:txBody>
      </p:sp>
    </p:spTree>
    <p:extLst>
      <p:ext uri="{BB962C8B-B14F-4D97-AF65-F5344CB8AC3E}">
        <p14:creationId xmlns:p14="http://schemas.microsoft.com/office/powerpoint/2010/main" val="1872332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C0EBE3-A608-D34B-B346-89CCC5FC25AA}"/>
              </a:ext>
            </a:extLst>
          </p:cNvPr>
          <p:cNvSpPr/>
          <p:nvPr/>
        </p:nvSpPr>
        <p:spPr>
          <a:xfrm>
            <a:off x="1804220" y="313889"/>
            <a:ext cx="8568813" cy="5016758"/>
          </a:xfrm>
          <a:prstGeom prst="rect">
            <a:avLst/>
          </a:prstGeom>
        </p:spPr>
        <p:txBody>
          <a:bodyPr wrap="square">
            <a:spAutoFit/>
          </a:bodyPr>
          <a:lstStyle/>
          <a:p>
            <a:r>
              <a:rPr lang="en-GB" sz="3200" dirty="0">
                <a:solidFill>
                  <a:srgbClr val="0070C0"/>
                </a:solidFill>
                <a:latin typeface="Arial" panose="020B0604020202020204" pitchFamily="34" charset="0"/>
                <a:ea typeface="Calibri" panose="020F0502020204030204" pitchFamily="34" charset="0"/>
                <a:cs typeface="Times New Roman" panose="02020603050405020304" pitchFamily="18" charset="0"/>
              </a:rPr>
              <a:t>Imagine an activity for which an ability to set language aside becomes a distinct advantage – a </a:t>
            </a:r>
            <a:r>
              <a:rPr lang="en-GB" sz="3200" i="1" dirty="0">
                <a:solidFill>
                  <a:srgbClr val="0070C0"/>
                </a:solidFill>
                <a:latin typeface="Arial" panose="020B0604020202020204" pitchFamily="34" charset="0"/>
                <a:ea typeface="Calibri" panose="020F0502020204030204" pitchFamily="34" charset="0"/>
                <a:cs typeface="Times New Roman" panose="02020603050405020304" pitchFamily="18" charset="0"/>
              </a:rPr>
              <a:t>strength</a:t>
            </a:r>
            <a:r>
              <a:rPr lang="en-GB" sz="32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p>
          <a:p>
            <a:endParaRPr lang="en-GB" sz="3200" dirty="0">
              <a:latin typeface="Arial" panose="020B0604020202020204" pitchFamily="34" charset="0"/>
              <a:ea typeface="Calibri" panose="020F0502020204030204" pitchFamily="34" charset="0"/>
              <a:cs typeface="Times New Roman" panose="02020603050405020304" pitchFamily="18" charset="0"/>
            </a:endParaRPr>
          </a:p>
          <a:p>
            <a:r>
              <a:rPr lang="en-GB" sz="3200" dirty="0">
                <a:solidFill>
                  <a:srgbClr val="C00000"/>
                </a:solidFill>
                <a:latin typeface="Arial" panose="020B0604020202020204" pitchFamily="34" charset="0"/>
                <a:ea typeface="Calibri" panose="020F0502020204030204" pitchFamily="34" charset="0"/>
                <a:cs typeface="Times New Roman" panose="02020603050405020304" pitchFamily="18" charset="0"/>
              </a:rPr>
              <a:t>To be able to look without language; without words affecting what you see, an activity where words wither away, where </a:t>
            </a:r>
            <a:r>
              <a:rPr lang="en-GB" sz="3200" i="1" dirty="0" err="1">
                <a:solidFill>
                  <a:srgbClr val="FF0000"/>
                </a:solidFill>
                <a:latin typeface="Arial" panose="020B0604020202020204" pitchFamily="34" charset="0"/>
                <a:ea typeface="Calibri" panose="020F0502020204030204" pitchFamily="34" charset="0"/>
                <a:cs typeface="Times New Roman" panose="02020603050405020304" pitchFamily="18" charset="0"/>
              </a:rPr>
              <a:t>visualcy</a:t>
            </a:r>
            <a:r>
              <a:rPr lang="en-GB" sz="32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a:t>
            </a:r>
            <a:r>
              <a:rPr lang="en-GB" sz="32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GB" sz="3200" dirty="0">
                <a:solidFill>
                  <a:srgbClr val="C00000"/>
                </a:solidFill>
                <a:latin typeface="Arial" panose="020B0604020202020204" pitchFamily="34" charset="0"/>
                <a:ea typeface="Calibri" panose="020F0502020204030204" pitchFamily="34" charset="0"/>
                <a:cs typeface="Times New Roman" panose="02020603050405020304" pitchFamily="18" charset="0"/>
              </a:rPr>
              <a:t>not literacy, becomes the most important asset: </a:t>
            </a:r>
            <a:r>
              <a:rPr lang="en-GB" sz="3200" dirty="0">
                <a:solidFill>
                  <a:schemeClr val="accent6">
                    <a:lumMod val="75000"/>
                  </a:schemeClr>
                </a:solidFill>
                <a:latin typeface="Arial" panose="020B0604020202020204" pitchFamily="34" charset="0"/>
                <a:ea typeface="Calibri" panose="020F0502020204030204" pitchFamily="34" charset="0"/>
                <a:cs typeface="Times New Roman" panose="02020603050405020304" pitchFamily="18" charset="0"/>
              </a:rPr>
              <a:t>an activity in which dyslexics and non-dyslexics alike share a common ground.</a:t>
            </a:r>
            <a:endParaRPr lang="en-GB" sz="32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3332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3841" y="1200150"/>
            <a:ext cx="2949178" cy="4052888"/>
          </a:xfrm>
        </p:spPr>
        <p:txBody>
          <a:bodyPr>
            <a:normAutofit/>
          </a:bodyPr>
          <a:lstStyle/>
          <a:p>
            <a:br>
              <a:rPr lang="en-GB" sz="1800" dirty="0">
                <a:latin typeface="Arial" charset="0"/>
                <a:ea typeface="Arial" charset="0"/>
                <a:cs typeface="Arial" charset="0"/>
              </a:rPr>
            </a:br>
            <a:endParaRPr lang="en-US" sz="18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5259" y="1200152"/>
            <a:ext cx="3573778" cy="4800599"/>
          </a:xfrm>
        </p:spPr>
      </p:pic>
      <p:sp>
        <p:nvSpPr>
          <p:cNvPr id="2" name="Text Placeholder 1"/>
          <p:cNvSpPr>
            <a:spLocks noGrp="1"/>
          </p:cNvSpPr>
          <p:nvPr>
            <p:ph type="body" sz="half" idx="2"/>
          </p:nvPr>
        </p:nvSpPr>
        <p:spPr>
          <a:xfrm>
            <a:off x="2153841" y="1597819"/>
            <a:ext cx="2949178" cy="3661172"/>
          </a:xfrm>
        </p:spPr>
        <p:txBody>
          <a:bodyPr>
            <a:normAutofit/>
          </a:bodyPr>
          <a:lstStyle/>
          <a:p>
            <a:r>
              <a:rPr lang="en-GB" sz="1800" dirty="0">
                <a:solidFill>
                  <a:srgbClr val="002060"/>
                </a:solidFill>
                <a:latin typeface="Arial" charset="0"/>
                <a:ea typeface="Arial" charset="0"/>
                <a:cs typeface="Arial" charset="0"/>
              </a:rPr>
              <a:t>“I’ve made it look so flat that I can’t distinguish what is what anymore.”</a:t>
            </a:r>
            <a:endParaRPr lang="en-US" sz="1800" dirty="0">
              <a:solidFill>
                <a:srgbClr val="002060"/>
              </a:solidFill>
              <a:latin typeface="Arial" charset="0"/>
              <a:ea typeface="Arial" charset="0"/>
              <a:cs typeface="Arial" charset="0"/>
            </a:endParaRPr>
          </a:p>
          <a:p>
            <a:r>
              <a:rPr lang="en-GB" sz="1800" dirty="0">
                <a:latin typeface="Arial" charset="0"/>
                <a:ea typeface="Arial" charset="0"/>
                <a:cs typeface="Arial" charset="0"/>
              </a:rPr>
              <a:t>“</a:t>
            </a:r>
            <a:r>
              <a:rPr lang="en-GB" sz="1800" dirty="0">
                <a:solidFill>
                  <a:srgbClr val="FF0000"/>
                </a:solidFill>
                <a:latin typeface="Arial" charset="0"/>
                <a:ea typeface="Arial" charset="0"/>
                <a:cs typeface="Arial" charset="0"/>
              </a:rPr>
              <a:t>I’m trying to find out where things begin and things end and the relationship between the lines that intersect these spaces and I’m getting very tired and very confused.”</a:t>
            </a:r>
          </a:p>
          <a:p>
            <a:endParaRPr lang="en-US" sz="1800" dirty="0"/>
          </a:p>
        </p:txBody>
      </p:sp>
      <p:sp>
        <p:nvSpPr>
          <p:cNvPr id="6" name="TextBox 5"/>
          <p:cNvSpPr txBox="1"/>
          <p:nvPr/>
        </p:nvSpPr>
        <p:spPr>
          <a:xfrm>
            <a:off x="2147453" y="4114211"/>
            <a:ext cx="2493818" cy="923330"/>
          </a:xfrm>
          <a:prstGeom prst="rect">
            <a:avLst/>
          </a:prstGeom>
          <a:noFill/>
        </p:spPr>
        <p:txBody>
          <a:bodyPr wrap="square" rtlCol="0">
            <a:spAutoFit/>
          </a:bodyPr>
          <a:lstStyle/>
          <a:p>
            <a:pPr>
              <a:defRPr/>
            </a:pPr>
            <a:endParaRPr lang="en-GB" dirty="0"/>
          </a:p>
          <a:p>
            <a:pPr>
              <a:defRPr/>
            </a:pPr>
            <a:r>
              <a:rPr lang="en-GB" dirty="0">
                <a:solidFill>
                  <a:srgbClr val="002060"/>
                </a:solidFill>
                <a:latin typeface="Arial" charset="0"/>
                <a:ea typeface="Arial" charset="0"/>
                <a:cs typeface="Arial" charset="0"/>
              </a:rPr>
              <a:t>“I got distracted by all the surface detail.”</a:t>
            </a:r>
            <a:endParaRPr lang="en-US" dirty="0">
              <a:solidFill>
                <a:srgbClr val="002060"/>
              </a:solidFill>
              <a:latin typeface="Arial" charset="0"/>
              <a:ea typeface="Arial" charset="0"/>
              <a:cs typeface="Arial" charset="0"/>
            </a:endParaRPr>
          </a:p>
        </p:txBody>
      </p:sp>
    </p:spTree>
    <p:extLst>
      <p:ext uri="{BB962C8B-B14F-4D97-AF65-F5344CB8AC3E}">
        <p14:creationId xmlns:p14="http://schemas.microsoft.com/office/powerpoint/2010/main" val="747619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275419"/>
            <a:ext cx="9144000" cy="1070518"/>
          </a:xfrm>
        </p:spPr>
        <p:txBody>
          <a:bodyPr>
            <a:normAutofit fontScale="90000"/>
          </a:bodyPr>
          <a:lstStyle/>
          <a:p>
            <a:r>
              <a:rPr lang="en-GB" b="1" dirty="0"/>
              <a:t>Eye-tracking, short-term memory and motor co-ordination.</a:t>
            </a:r>
            <a:br>
              <a:rPr lang="en-GB" b="1" dirty="0"/>
            </a:b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7228" y="2345937"/>
            <a:ext cx="2837660" cy="3955312"/>
          </a:xfrm>
        </p:spPr>
      </p:pic>
      <p:sp>
        <p:nvSpPr>
          <p:cNvPr id="5" name="TextBox 4"/>
          <p:cNvSpPr txBox="1"/>
          <p:nvPr/>
        </p:nvSpPr>
        <p:spPr>
          <a:xfrm>
            <a:off x="6374780" y="2226470"/>
            <a:ext cx="3429000" cy="507831"/>
          </a:xfrm>
          <a:prstGeom prst="rect">
            <a:avLst/>
          </a:prstGeom>
          <a:noFill/>
        </p:spPr>
        <p:txBody>
          <a:bodyPr wrap="square" rtlCol="0">
            <a:spAutoFit/>
          </a:bodyPr>
          <a:lstStyle/>
          <a:p>
            <a:r>
              <a:rPr lang="en-GB" sz="1350">
                <a:latin typeface="Arial" charset="0"/>
                <a:ea typeface="Arial" charset="0"/>
                <a:cs typeface="Arial" charset="0"/>
              </a:rPr>
              <a:t>.</a:t>
            </a:r>
            <a:endParaRPr lang="en-GB" sz="1350" dirty="0">
              <a:latin typeface="Arial" charset="0"/>
              <a:ea typeface="Arial" charset="0"/>
              <a:cs typeface="Arial" charset="0"/>
            </a:endParaRPr>
          </a:p>
          <a:p>
            <a:endParaRPr lang="en-US" sz="135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780" y="2345937"/>
            <a:ext cx="3641250" cy="3955312"/>
          </a:xfrm>
          <a:prstGeom prst="rect">
            <a:avLst/>
          </a:prstGeom>
        </p:spPr>
      </p:pic>
    </p:spTree>
    <p:extLst>
      <p:ext uri="{BB962C8B-B14F-4D97-AF65-F5344CB8AC3E}">
        <p14:creationId xmlns:p14="http://schemas.microsoft.com/office/powerpoint/2010/main" val="1890539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
            <a:ext cx="9144000" cy="7137105"/>
          </a:xfrm>
        </p:spPr>
      </p:pic>
    </p:spTree>
    <p:extLst>
      <p:ext uri="{BB962C8B-B14F-4D97-AF65-F5344CB8AC3E}">
        <p14:creationId xmlns:p14="http://schemas.microsoft.com/office/powerpoint/2010/main" val="1861792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73" y="249383"/>
            <a:ext cx="4135582" cy="5514109"/>
          </a:xfrm>
          <a:prstGeom prst="rect">
            <a:avLst/>
          </a:prstGeom>
        </p:spPr>
      </p:pic>
      <p:sp>
        <p:nvSpPr>
          <p:cNvPr id="3" name="TextBox 2">
            <a:extLst>
              <a:ext uri="{FF2B5EF4-FFF2-40B4-BE49-F238E27FC236}">
                <a16:creationId xmlns:a16="http://schemas.microsoft.com/office/drawing/2014/main" id="{75076FF4-84D3-8348-BB25-6593D73C1F1D}"/>
              </a:ext>
            </a:extLst>
          </p:cNvPr>
          <p:cNvSpPr txBox="1"/>
          <p:nvPr/>
        </p:nvSpPr>
        <p:spPr>
          <a:xfrm>
            <a:off x="4911436" y="5964382"/>
            <a:ext cx="3657600" cy="677108"/>
          </a:xfrm>
          <a:prstGeom prst="rect">
            <a:avLst/>
          </a:prstGeom>
          <a:noFill/>
        </p:spPr>
        <p:txBody>
          <a:bodyPr wrap="square" rtlCol="0">
            <a:spAutoFit/>
          </a:bodyPr>
          <a:lstStyle/>
          <a:p>
            <a:r>
              <a:rPr lang="en-GB" sz="2000" dirty="0">
                <a:solidFill>
                  <a:srgbClr val="C00000"/>
                </a:solidFill>
              </a:rPr>
              <a:t>Drawing Inclusions</a:t>
            </a:r>
          </a:p>
          <a:p>
            <a:endParaRPr lang="en-US" dirty="0"/>
          </a:p>
        </p:txBody>
      </p:sp>
    </p:spTree>
    <p:extLst>
      <p:ext uri="{BB962C8B-B14F-4D97-AF65-F5344CB8AC3E}">
        <p14:creationId xmlns:p14="http://schemas.microsoft.com/office/powerpoint/2010/main" val="1099156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8143-D67B-584F-9D82-27201F6714D6}"/>
              </a:ext>
            </a:extLst>
          </p:cNvPr>
          <p:cNvSpPr>
            <a:spLocks noGrp="1"/>
          </p:cNvSpPr>
          <p:nvPr>
            <p:ph type="title"/>
          </p:nvPr>
        </p:nvSpPr>
        <p:spPr/>
        <p:txBody>
          <a:bodyPr>
            <a:normAutofit fontScale="90000"/>
          </a:bodyPr>
          <a:lstStyle/>
          <a:p>
            <a:r>
              <a:rPr lang="en-GB" dirty="0">
                <a:solidFill>
                  <a:srgbClr val="C00000"/>
                </a:solidFill>
              </a:rPr>
              <a:t>Format</a:t>
            </a:r>
            <a:br>
              <a:rPr lang="en-GB" dirty="0">
                <a:solidFill>
                  <a:srgbClr val="C00000"/>
                </a:solidFill>
              </a:rPr>
            </a:br>
            <a:r>
              <a:rPr lang="en-GB" dirty="0">
                <a:solidFill>
                  <a:srgbClr val="C00000"/>
                </a:solidFill>
              </a:rPr>
              <a:t>Figure/Field</a:t>
            </a:r>
            <a:br>
              <a:rPr lang="en-GB" dirty="0">
                <a:solidFill>
                  <a:srgbClr val="C00000"/>
                </a:solidFill>
              </a:rPr>
            </a:br>
            <a:r>
              <a:rPr lang="en-GB" dirty="0">
                <a:solidFill>
                  <a:srgbClr val="C00000"/>
                </a:solidFill>
              </a:rPr>
              <a:t>Main Axes of Sheet</a:t>
            </a:r>
            <a:br>
              <a:rPr lang="en-GB" dirty="0">
                <a:solidFill>
                  <a:srgbClr val="002060"/>
                </a:solidFill>
              </a:rPr>
            </a:br>
            <a:endParaRPr lang="en-GB" dirty="0">
              <a:solidFill>
                <a:srgbClr val="002060"/>
              </a:solidFill>
            </a:endParaRPr>
          </a:p>
        </p:txBody>
      </p:sp>
      <p:pic>
        <p:nvPicPr>
          <p:cNvPr id="6" name="Content Placeholder 5">
            <a:extLst>
              <a:ext uri="{FF2B5EF4-FFF2-40B4-BE49-F238E27FC236}">
                <a16:creationId xmlns:a16="http://schemas.microsoft.com/office/drawing/2014/main" id="{500A273B-877A-BE4C-9332-DC171345B68A}"/>
              </a:ext>
            </a:extLst>
          </p:cNvPr>
          <p:cNvPicPr>
            <a:picLocks noGrp="1" noChangeAspect="1"/>
          </p:cNvPicPr>
          <p:nvPr>
            <p:ph idx="1"/>
          </p:nvPr>
        </p:nvPicPr>
        <p:blipFill>
          <a:blip r:embed="rId3"/>
          <a:stretch>
            <a:fillRect/>
          </a:stretch>
        </p:blipFill>
        <p:spPr>
          <a:xfrm>
            <a:off x="5099050" y="1394478"/>
            <a:ext cx="5111750" cy="3610256"/>
          </a:xfrm>
        </p:spPr>
      </p:pic>
      <p:sp>
        <p:nvSpPr>
          <p:cNvPr id="4" name="Text Placeholder 3">
            <a:extLst>
              <a:ext uri="{FF2B5EF4-FFF2-40B4-BE49-F238E27FC236}">
                <a16:creationId xmlns:a16="http://schemas.microsoft.com/office/drawing/2014/main" id="{4B3BBA90-93F2-F146-A6B0-9BF55E3C7D5E}"/>
              </a:ext>
            </a:extLst>
          </p:cNvPr>
          <p:cNvSpPr>
            <a:spLocks noGrp="1"/>
          </p:cNvSpPr>
          <p:nvPr>
            <p:ph type="body" sz="half" idx="2"/>
          </p:nvPr>
        </p:nvSpPr>
        <p:spPr/>
        <p:txBody>
          <a:bodyPr>
            <a:normAutofit/>
          </a:bodyPr>
          <a:lstStyle/>
          <a:p>
            <a:r>
              <a:rPr lang="en-GB" sz="2000" b="1" dirty="0"/>
              <a:t>Phase 1</a:t>
            </a:r>
            <a:r>
              <a:rPr lang="en-GB" sz="2000" dirty="0"/>
              <a:t>  Spend half an hour trying out different </a:t>
            </a:r>
            <a:r>
              <a:rPr lang="en-GB" sz="2000" i="1" dirty="0">
                <a:solidFill>
                  <a:srgbClr val="C00000"/>
                </a:solidFill>
              </a:rPr>
              <a:t>formats</a:t>
            </a:r>
            <a:r>
              <a:rPr lang="en-GB" sz="2000" dirty="0"/>
              <a:t> portrait/landscape/square, relative to subject-matter, and </a:t>
            </a:r>
            <a:r>
              <a:rPr lang="en-GB" sz="2000" i="1" dirty="0">
                <a:solidFill>
                  <a:srgbClr val="C00000"/>
                </a:solidFill>
              </a:rPr>
              <a:t>figure/field</a:t>
            </a:r>
            <a:r>
              <a:rPr lang="en-GB" sz="2000" dirty="0">
                <a:solidFill>
                  <a:srgbClr val="C00000"/>
                </a:solidFill>
              </a:rPr>
              <a:t> </a:t>
            </a:r>
            <a:r>
              <a:rPr lang="en-GB" sz="2000" dirty="0"/>
              <a:t>relationships in terms of balance, symmetry, </a:t>
            </a:r>
            <a:r>
              <a:rPr lang="en-GB" sz="2000" i="1" dirty="0">
                <a:solidFill>
                  <a:srgbClr val="C00000"/>
                </a:solidFill>
              </a:rPr>
              <a:t>axes of the paper. </a:t>
            </a:r>
            <a:r>
              <a:rPr lang="en-GB" sz="2000" dirty="0"/>
              <a:t>From these various formats, choose the one which you feel fits the subject matter best, in terms of how the subject-matter connects with the main axes of the sheet.</a:t>
            </a:r>
          </a:p>
          <a:p>
            <a:r>
              <a:rPr lang="en-GB" dirty="0"/>
              <a:t> </a:t>
            </a:r>
          </a:p>
          <a:p>
            <a:endParaRPr lang="en-GB" dirty="0"/>
          </a:p>
        </p:txBody>
      </p:sp>
    </p:spTree>
    <p:extLst>
      <p:ext uri="{BB962C8B-B14F-4D97-AF65-F5344CB8AC3E}">
        <p14:creationId xmlns:p14="http://schemas.microsoft.com/office/powerpoint/2010/main" val="187344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35F7-536E-8541-97DE-A39950128EF9}"/>
              </a:ext>
            </a:extLst>
          </p:cNvPr>
          <p:cNvSpPr>
            <a:spLocks noGrp="1"/>
          </p:cNvSpPr>
          <p:nvPr>
            <p:ph type="title"/>
          </p:nvPr>
        </p:nvSpPr>
        <p:spPr/>
        <p:txBody>
          <a:bodyPr>
            <a:normAutofit/>
          </a:bodyPr>
          <a:lstStyle/>
          <a:p>
            <a:r>
              <a:rPr lang="en-GB" sz="2800" dirty="0">
                <a:solidFill>
                  <a:srgbClr val="C00000"/>
                </a:solidFill>
              </a:rPr>
              <a:t>Format; Figure/Field Relationship</a:t>
            </a:r>
          </a:p>
        </p:txBody>
      </p:sp>
      <p:pic>
        <p:nvPicPr>
          <p:cNvPr id="5" name="Content Placeholder 4">
            <a:extLst>
              <a:ext uri="{FF2B5EF4-FFF2-40B4-BE49-F238E27FC236}">
                <a16:creationId xmlns:a16="http://schemas.microsoft.com/office/drawing/2014/main" id="{B3175A14-E6C0-434F-BB03-9C8CC8DC9D8B}"/>
              </a:ext>
            </a:extLst>
          </p:cNvPr>
          <p:cNvPicPr>
            <a:picLocks noGrp="1" noChangeAspect="1"/>
          </p:cNvPicPr>
          <p:nvPr>
            <p:ph idx="1"/>
          </p:nvPr>
        </p:nvPicPr>
        <p:blipFill>
          <a:blip r:embed="rId2"/>
          <a:stretch>
            <a:fillRect/>
          </a:stretch>
        </p:blipFill>
        <p:spPr>
          <a:xfrm>
            <a:off x="4090219" y="1224116"/>
            <a:ext cx="4114800" cy="5633884"/>
          </a:xfrm>
        </p:spPr>
      </p:pic>
    </p:spTree>
    <p:extLst>
      <p:ext uri="{BB962C8B-B14F-4D97-AF65-F5344CB8AC3E}">
        <p14:creationId xmlns:p14="http://schemas.microsoft.com/office/powerpoint/2010/main" val="461157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EC92-6FC6-3F4A-ABA0-6B9AB72060F7}"/>
              </a:ext>
            </a:extLst>
          </p:cNvPr>
          <p:cNvSpPr>
            <a:spLocks noGrp="1"/>
          </p:cNvSpPr>
          <p:nvPr>
            <p:ph type="title"/>
          </p:nvPr>
        </p:nvSpPr>
        <p:spPr/>
        <p:txBody>
          <a:bodyPr>
            <a:noAutofit/>
          </a:bodyPr>
          <a:lstStyle/>
          <a:p>
            <a:r>
              <a:rPr lang="en-GB" sz="2400" i="1" dirty="0">
                <a:solidFill>
                  <a:srgbClr val="C00000"/>
                </a:solidFill>
              </a:rPr>
              <a:t>Looking without Language:</a:t>
            </a:r>
            <a:br>
              <a:rPr lang="en-GB" sz="2400" i="1" dirty="0">
                <a:solidFill>
                  <a:srgbClr val="C00000"/>
                </a:solidFill>
              </a:rPr>
            </a:br>
            <a:r>
              <a:rPr lang="en-GB" sz="2400" dirty="0">
                <a:solidFill>
                  <a:srgbClr val="C00000"/>
                </a:solidFill>
              </a:rPr>
              <a:t>Negative Spaces</a:t>
            </a:r>
          </a:p>
        </p:txBody>
      </p:sp>
      <p:pic>
        <p:nvPicPr>
          <p:cNvPr id="6" name="Content Placeholder 5">
            <a:extLst>
              <a:ext uri="{FF2B5EF4-FFF2-40B4-BE49-F238E27FC236}">
                <a16:creationId xmlns:a16="http://schemas.microsoft.com/office/drawing/2014/main" id="{EC32FD75-3B90-8347-8D4F-7AE837168D7D}"/>
              </a:ext>
            </a:extLst>
          </p:cNvPr>
          <p:cNvPicPr>
            <a:picLocks noGrp="1" noChangeAspect="1"/>
          </p:cNvPicPr>
          <p:nvPr>
            <p:ph idx="1"/>
          </p:nvPr>
        </p:nvPicPr>
        <p:blipFill>
          <a:blip r:embed="rId3"/>
          <a:stretch>
            <a:fillRect/>
          </a:stretch>
        </p:blipFill>
        <p:spPr>
          <a:xfrm>
            <a:off x="5099050" y="643731"/>
            <a:ext cx="5111750" cy="5111750"/>
          </a:xfrm>
        </p:spPr>
      </p:pic>
      <p:sp>
        <p:nvSpPr>
          <p:cNvPr id="4" name="Text Placeholder 3">
            <a:extLst>
              <a:ext uri="{FF2B5EF4-FFF2-40B4-BE49-F238E27FC236}">
                <a16:creationId xmlns:a16="http://schemas.microsoft.com/office/drawing/2014/main" id="{74AC91D6-F989-F44E-A07E-EF498FA9478F}"/>
              </a:ext>
            </a:extLst>
          </p:cNvPr>
          <p:cNvSpPr>
            <a:spLocks noGrp="1"/>
          </p:cNvSpPr>
          <p:nvPr>
            <p:ph type="body" sz="half" idx="2"/>
          </p:nvPr>
        </p:nvSpPr>
        <p:spPr/>
        <p:txBody>
          <a:bodyPr/>
          <a:lstStyle/>
          <a:p>
            <a:r>
              <a:rPr lang="en-GB" sz="2400" b="1" dirty="0"/>
              <a:t>Phase 2</a:t>
            </a:r>
            <a:r>
              <a:rPr lang="en-GB" sz="2400" dirty="0"/>
              <a:t>  A half-hour concentrating on drawing the shapes of </a:t>
            </a:r>
            <a:r>
              <a:rPr lang="en-GB" sz="2400" i="1" dirty="0"/>
              <a:t>negative spaces. </a:t>
            </a:r>
            <a:r>
              <a:rPr lang="en-GB" sz="2400" dirty="0"/>
              <a:t>We tend to see these with heightened accuracy because we have no words for the spaces in between objects, and so we are looking without language.</a:t>
            </a:r>
          </a:p>
          <a:p>
            <a:endParaRPr lang="en-GB" dirty="0"/>
          </a:p>
        </p:txBody>
      </p:sp>
    </p:spTree>
    <p:extLst>
      <p:ext uri="{BB962C8B-B14F-4D97-AF65-F5344CB8AC3E}">
        <p14:creationId xmlns:p14="http://schemas.microsoft.com/office/powerpoint/2010/main" val="2195281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852</Words>
  <Application>Microsoft Macintosh PowerPoint</Application>
  <PresentationFormat>Widescreen</PresentationFormat>
  <Paragraphs>76</Paragraphs>
  <Slides>16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 </vt:lpstr>
      <vt:lpstr>Eye-tracking, short-term memory and motor co-ordination. </vt:lpstr>
      <vt:lpstr>PowerPoint Presentation</vt:lpstr>
      <vt:lpstr>PowerPoint Presentation</vt:lpstr>
      <vt:lpstr>Format Figure/Field Main Axes of Sheet </vt:lpstr>
      <vt:lpstr>Format; Figure/Field Relationship</vt:lpstr>
      <vt:lpstr>Looking without Language: Negative Spaces</vt:lpstr>
      <vt:lpstr>PowerPoint Presentation</vt:lpstr>
      <vt:lpstr>Contrast Boundaries</vt:lpstr>
      <vt:lpstr>PowerPoint Presentation</vt:lpstr>
      <vt:lpstr> ‘T’ and ‘Y’ Junctions </vt:lpstr>
      <vt:lpstr>T and Y Junctions</vt:lpstr>
      <vt:lpstr>PowerPoint Presentation</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anoqnik anoqnik</dc:creator>
  <cp:lastModifiedBy>anoqnik anoqnik</cp:lastModifiedBy>
  <cp:revision>3</cp:revision>
  <dcterms:created xsi:type="dcterms:W3CDTF">2019-03-08T18:05:40Z</dcterms:created>
  <dcterms:modified xsi:type="dcterms:W3CDTF">2019-03-08T18:15:42Z</dcterms:modified>
</cp:coreProperties>
</file>