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65" r:id="rId2"/>
    <p:sldId id="347" r:id="rId3"/>
    <p:sldId id="290" r:id="rId4"/>
    <p:sldId id="291" r:id="rId5"/>
    <p:sldId id="295" r:id="rId6"/>
    <p:sldId id="297" r:id="rId7"/>
    <p:sldId id="296" r:id="rId8"/>
    <p:sldId id="273" r:id="rId9"/>
    <p:sldId id="325" r:id="rId10"/>
    <p:sldId id="286" r:id="rId11"/>
    <p:sldId id="348" r:id="rId12"/>
    <p:sldId id="328" r:id="rId13"/>
    <p:sldId id="329" r:id="rId14"/>
    <p:sldId id="330" r:id="rId15"/>
    <p:sldId id="310" r:id="rId16"/>
    <p:sldId id="327" r:id="rId17"/>
    <p:sldId id="332" r:id="rId18"/>
    <p:sldId id="333" r:id="rId19"/>
    <p:sldId id="334" r:id="rId20"/>
    <p:sldId id="311" r:id="rId21"/>
    <p:sldId id="336" r:id="rId22"/>
    <p:sldId id="308" r:id="rId23"/>
    <p:sldId id="335" r:id="rId24"/>
    <p:sldId id="350" r:id="rId25"/>
    <p:sldId id="337" r:id="rId26"/>
    <p:sldId id="258" r:id="rId27"/>
    <p:sldId id="338" r:id="rId28"/>
    <p:sldId id="339" r:id="rId29"/>
    <p:sldId id="341" r:id="rId30"/>
    <p:sldId id="340" r:id="rId31"/>
    <p:sldId id="346" r:id="rId32"/>
    <p:sldId id="349" r:id="rId33"/>
    <p:sldId id="34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C9A48"/>
    <a:srgbClr val="003A80"/>
    <a:srgbClr val="3C89FF"/>
    <a:srgbClr val="C70000"/>
    <a:srgbClr val="F3C05A"/>
    <a:srgbClr val="000010"/>
    <a:srgbClr val="000000"/>
    <a:srgbClr val="62E824"/>
    <a:srgbClr val="E4458B"/>
    <a:srgbClr val="028B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9809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128" y="-408"/>
      </p:cViewPr>
      <p:guideLst>
        <p:guide orient="horz" pos="215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D6F28-146A-E245-8F1D-9B2BA06C72FC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B95CB-7883-0A4A-A1A8-2F68081D8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B95CB-7883-0A4A-A1A8-2F68081D864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B95CB-7883-0A4A-A1A8-2F68081D864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B95CB-7883-0A4A-A1A8-2F68081D864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Pressure</a:t>
            </a:r>
            <a:r>
              <a:rPr lang="en-US" baseline="0" dirty="0" smtClean="0"/>
              <a:t> for a similar approach is increasing in the UK. The Greater London Authority, yesterday, published a report asking for councils to publish open data about their toilets so that </a:t>
            </a:r>
            <a:r>
              <a:rPr lang="en-US" baseline="0" dirty="0" err="1" smtClean="0"/>
              <a:t>cohensive</a:t>
            </a:r>
            <a:r>
              <a:rPr lang="en-US" baseline="0" dirty="0" smtClean="0"/>
              <a:t> and reliable toilet maps of the Capital can be produced before the 2012 Olympics.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ED4B-0DF1-1949-993C-C8277E66072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ABF64-F8F0-0149-B672-D24C0956C45D}" type="datetimeFigureOut">
              <a:rPr lang="en-US" smtClean="0"/>
              <a:pPr/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DAAC4-886D-9E48-B90B-B60528D9A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greatbritishpublictoiletmap.rca.ac.uk" TargetMode="External"/><Relationship Id="rId5" Type="http://schemas.openxmlformats.org/officeDocument/2006/relationships/hyperlink" Target="mailto:toiletmap@rca.ac.uk" TargetMode="External"/><Relationship Id="rId6" Type="http://schemas.openxmlformats.org/officeDocument/2006/relationships/hyperlink" Target="mailto:gail.ramster@network.rca.ac.uk" TargetMode="External"/><Relationship Id="rId7" Type="http://schemas.openxmlformats.org/officeDocument/2006/relationships/hyperlink" Target="http://gailknight.wordpress.co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://schemas.opendata.esd.org.uk/PublicToilet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://schemas.opendata.esd.org.uk/PublicToilet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reatbritishpublictoiletmap.rca.ac.uk" TargetMode="External"/><Relationship Id="rId4" Type="http://schemas.openxmlformats.org/officeDocument/2006/relationships/hyperlink" Target="mailto:toiletmap@rca.ac.uk" TargetMode="External"/><Relationship Id="rId5" Type="http://schemas.openxmlformats.org/officeDocument/2006/relationships/hyperlink" Target="mailto:gail.ramster@network.rca.ac.uk" TargetMode="External"/><Relationship Id="rId6" Type="http://schemas.openxmlformats.org/officeDocument/2006/relationships/hyperlink" Target="http://gailknight.wordpress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24 at 13.23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28272"/>
            <a:ext cx="9144001" cy="2797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9" y="4386787"/>
            <a:ext cx="62314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4"/>
              </a:rPr>
              <a:t>http://greatbritishpublictoiletmap.rca.ac.uk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</a:rPr>
              <a:t>@</a:t>
            </a:r>
            <a:r>
              <a:rPr lang="en-US" dirty="0" err="1" smtClean="0">
                <a:solidFill>
                  <a:srgbClr val="028B08"/>
                </a:solidFill>
                <a:latin typeface="Calibri (Body)"/>
                <a:cs typeface="Calibri (Body)"/>
              </a:rPr>
              <a:t>gbToiletMap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5"/>
              </a:rPr>
              <a:t>toiletmap@rca.ac.uk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endParaRPr lang="en-US" dirty="0">
              <a:solidFill>
                <a:srgbClr val="028B08"/>
              </a:solidFill>
              <a:latin typeface="Calibri (Body)"/>
              <a:cs typeface="Calibri (Body)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9" y="5463818"/>
            <a:ext cx="62314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</a:rPr>
              <a:t>@</a:t>
            </a:r>
            <a:r>
              <a:rPr lang="en-US" dirty="0" err="1" smtClean="0">
                <a:solidFill>
                  <a:srgbClr val="028B08"/>
                </a:solidFill>
                <a:latin typeface="Calibri (Body)"/>
                <a:cs typeface="Calibri (Body)"/>
              </a:rPr>
              <a:t>gaillyk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6"/>
              </a:rPr>
              <a:t>gail.ramster@network.rca.ac.uk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</a:rPr>
              <a:t>‘Public Toilets and..’ blog @ </a:t>
            </a:r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7"/>
              </a:rPr>
              <a:t>http://gailknight.wordpress.com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endParaRPr lang="en-US" dirty="0">
              <a:solidFill>
                <a:srgbClr val="028B08"/>
              </a:solidFill>
              <a:latin typeface="Calibri (Body)"/>
              <a:cs typeface="Calibri (Body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669" y="1374273"/>
            <a:ext cx="719868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Excuse me, where is </a:t>
            </a:r>
            <a:r>
              <a:rPr lang="en-US" sz="3600" dirty="0" smtClean="0">
                <a:solidFill>
                  <a:srgbClr val="008000"/>
                </a:solidFill>
              </a:rPr>
              <a:t>the toilet (data)?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69" y="357228"/>
            <a:ext cx="58068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solidFill>
                  <a:srgbClr val="31859C"/>
                </a:solidFill>
                <a:latin typeface="Arial"/>
                <a:cs typeface="Arial"/>
              </a:rPr>
              <a:t>How will the project support itself? </a:t>
            </a:r>
            <a:endParaRPr lang="en-US" sz="2900" dirty="0">
              <a:solidFill>
                <a:srgbClr val="31859C"/>
              </a:solidFill>
              <a:latin typeface="Arial"/>
              <a:cs typeface="Arial"/>
            </a:endParaRPr>
          </a:p>
        </p:txBody>
      </p:sp>
      <p:pic>
        <p:nvPicPr>
          <p:cNvPr id="13" name="Picture 12" descr="Oz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653" y="-64048"/>
            <a:ext cx="11028846" cy="6938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ditcomm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-571501"/>
            <a:ext cx="6908800" cy="50901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723900" y="1130300"/>
            <a:ext cx="7658100" cy="1714500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C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361663"/>
            <a:ext cx="7874000" cy="3376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00" y="3784600"/>
            <a:ext cx="8204200" cy="256993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en-US" sz="2300" b="1" dirty="0" smtClean="0">
              <a:latin typeface="Helvetica Neue"/>
              <a:cs typeface="Helvetica Neue"/>
            </a:endParaRPr>
          </a:p>
          <a:p>
            <a:r>
              <a:rPr lang="en-US" sz="2300" b="1" i="1" dirty="0" smtClean="0">
                <a:latin typeface="Helvetica Neue"/>
                <a:cs typeface="Helvetica Neue"/>
              </a:rPr>
              <a:t>“I think that </a:t>
            </a:r>
            <a:r>
              <a:rPr lang="en-US" sz="2300" i="1" dirty="0" smtClean="0">
                <a:latin typeface="Helvetica Neue"/>
                <a:cs typeface="Helvetica Neue"/>
              </a:rPr>
              <a:t>[proposals for a national database] </a:t>
            </a:r>
            <a:r>
              <a:rPr lang="en-US" sz="2300" b="1" i="1" dirty="0" smtClean="0">
                <a:latin typeface="Helvetica Neue"/>
                <a:cs typeface="Helvetica Neue"/>
              </a:rPr>
              <a:t>would run </a:t>
            </a:r>
            <a:r>
              <a:rPr lang="en-US" sz="2200" b="1" i="1" dirty="0" smtClean="0">
                <a:latin typeface="Helvetica Neue"/>
                <a:cs typeface="Helvetica Neue"/>
              </a:rPr>
              <a:t>contrary</a:t>
            </a:r>
            <a:r>
              <a:rPr lang="en-US" sz="2300" b="1" i="1" dirty="0" smtClean="0">
                <a:latin typeface="Helvetica Neue"/>
                <a:cs typeface="Helvetica Neue"/>
              </a:rPr>
              <a:t> to localism principles, place new burdens on local authorities and increase levels of bureaucracy.”</a:t>
            </a:r>
          </a:p>
          <a:p>
            <a:endParaRPr lang="en-US" sz="2300" b="1" dirty="0" smtClean="0">
              <a:solidFill>
                <a:schemeClr val="tx1">
                  <a:alpha val="90000"/>
                </a:schemeClr>
              </a:solidFill>
              <a:latin typeface="Helvetica Neue"/>
              <a:cs typeface="Helvetica Neue"/>
            </a:endParaRPr>
          </a:p>
          <a:p>
            <a:r>
              <a:rPr lang="en-US" sz="2300" i="1" dirty="0" smtClean="0">
                <a:latin typeface="Helvetica Neue"/>
                <a:cs typeface="Helvetica Neue"/>
              </a:rPr>
              <a:t>Andrew </a:t>
            </a:r>
            <a:r>
              <a:rPr lang="en-US" sz="2300" i="1" dirty="0" err="1" smtClean="0">
                <a:latin typeface="Helvetica Neue"/>
                <a:cs typeface="Helvetica Neue"/>
              </a:rPr>
              <a:t>Sturnell</a:t>
            </a:r>
            <a:r>
              <a:rPr lang="en-US" sz="2300" i="1" dirty="0" smtClean="0">
                <a:latin typeface="Helvetica Neue"/>
                <a:cs typeface="Helvetica Neue"/>
              </a:rPr>
              <a:t> MP, DCLG</a:t>
            </a:r>
          </a:p>
          <a:p>
            <a:endParaRPr lang="en-US" sz="2300" b="1" dirty="0">
              <a:latin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31 at 21.34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52" y="0"/>
            <a:ext cx="68765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8-31 at 21.39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7"/>
            <a:ext cx="9144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BCNew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60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31138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730" y="1942207"/>
            <a:ext cx="4955977" cy="40630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054" y="1724546"/>
            <a:ext cx="5881315" cy="44369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400" y="248915"/>
            <a:ext cx="5787553" cy="449944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5431" y="425277"/>
            <a:ext cx="6504161" cy="600633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53369" y="1724546"/>
            <a:ext cx="5091038" cy="444698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12246" y="1922116"/>
            <a:ext cx="1734592" cy="25661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8" name="Rectangle 8"/>
          <p:cNvSpPr>
            <a:spLocks/>
          </p:cNvSpPr>
          <p:nvPr/>
        </p:nvSpPr>
        <p:spPr bwMode="auto">
          <a:xfrm>
            <a:off x="8392312" y="6268641"/>
            <a:ext cx="357188" cy="589359"/>
          </a:xfrm>
          <a:prstGeom prst="rect">
            <a:avLst/>
          </a:prstGeom>
          <a:solidFill>
            <a:srgbClr val="93743E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Rectangle 9"/>
          <p:cNvSpPr>
            <a:spLocks/>
          </p:cNvSpPr>
          <p:nvPr/>
        </p:nvSpPr>
        <p:spPr bwMode="auto">
          <a:xfrm>
            <a:off x="8392312" y="5572125"/>
            <a:ext cx="357188" cy="696516"/>
          </a:xfrm>
          <a:prstGeom prst="rect">
            <a:avLst/>
          </a:prstGeom>
          <a:solidFill>
            <a:srgbClr val="D76A33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Rectangle 10"/>
          <p:cNvSpPr>
            <a:spLocks/>
          </p:cNvSpPr>
          <p:nvPr/>
        </p:nvSpPr>
        <p:spPr bwMode="auto">
          <a:xfrm>
            <a:off x="8392312" y="5179219"/>
            <a:ext cx="357188" cy="410766"/>
          </a:xfrm>
          <a:prstGeom prst="rect">
            <a:avLst/>
          </a:prstGeom>
          <a:solidFill>
            <a:srgbClr val="57AD3B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Rectangle 11"/>
          <p:cNvSpPr>
            <a:spLocks/>
          </p:cNvSpPr>
          <p:nvPr/>
        </p:nvSpPr>
        <p:spPr bwMode="auto">
          <a:xfrm>
            <a:off x="8392312" y="-17859"/>
            <a:ext cx="357188" cy="330398"/>
          </a:xfrm>
          <a:prstGeom prst="rect">
            <a:avLst/>
          </a:prstGeom>
          <a:solidFill>
            <a:srgbClr val="E2031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Rectangle 12"/>
          <p:cNvSpPr>
            <a:spLocks/>
          </p:cNvSpPr>
          <p:nvPr/>
        </p:nvSpPr>
        <p:spPr bwMode="auto">
          <a:xfrm>
            <a:off x="8392312" y="267890"/>
            <a:ext cx="357188" cy="669727"/>
          </a:xfrm>
          <a:prstGeom prst="rect">
            <a:avLst/>
          </a:prstGeom>
          <a:solidFill>
            <a:srgbClr val="B3036D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Rectangle 13"/>
          <p:cNvSpPr>
            <a:spLocks/>
          </p:cNvSpPr>
          <p:nvPr/>
        </p:nvSpPr>
        <p:spPr bwMode="auto">
          <a:xfrm>
            <a:off x="8392312" y="910828"/>
            <a:ext cx="357188" cy="4313039"/>
          </a:xfrm>
          <a:prstGeom prst="rect">
            <a:avLst/>
          </a:prstGeom>
          <a:solidFill>
            <a:srgbClr val="1E84D0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Rectangle 14"/>
          <p:cNvSpPr>
            <a:spLocks/>
          </p:cNvSpPr>
          <p:nvPr/>
        </p:nvSpPr>
        <p:spPr bwMode="auto">
          <a:xfrm>
            <a:off x="8392312" y="-160734"/>
            <a:ext cx="357188" cy="7090172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216400" y="1892407"/>
            <a:ext cx="2051747" cy="2465952"/>
            <a:chOff x="4216400" y="1892407"/>
            <a:chExt cx="2051747" cy="2465952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4216400" y="4178359"/>
              <a:ext cx="172181" cy="180000"/>
            </a:xfrm>
            <a:prstGeom prst="ellipse">
              <a:avLst/>
            </a:prstGeom>
            <a:solidFill>
              <a:srgbClr val="3C89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095966" y="1892407"/>
              <a:ext cx="172181" cy="180000"/>
            </a:xfrm>
            <a:prstGeom prst="ellipse">
              <a:avLst/>
            </a:prstGeom>
            <a:solidFill>
              <a:srgbClr val="3C89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8307647" y="-660400"/>
            <a:ext cx="751688" cy="8212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0" grpId="0" animBg="1"/>
      <p:bldP spid="15371" grpId="0" animBg="1"/>
      <p:bldP spid="15372" grpId="0" animBg="1"/>
      <p:bldP spid="15373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47" y="2233682"/>
            <a:ext cx="8725126" cy="1609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24" y="661069"/>
            <a:ext cx="8506176" cy="3098131"/>
          </a:xfrm>
          <a:prstGeom prst="rect">
            <a:avLst/>
          </a:prstGeom>
        </p:spPr>
      </p:pic>
      <p:pic>
        <p:nvPicPr>
          <p:cNvPr id="8" name="Picture 7" descr="townhal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1846" y="3750057"/>
            <a:ext cx="2983953" cy="27948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5333" y="661069"/>
            <a:ext cx="2040466" cy="337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31 at 21.15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62"/>
            <a:ext cx="9144000" cy="637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e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782"/>
            <a:ext cx="9144000" cy="5652461"/>
          </a:xfrm>
          <a:prstGeom prst="rect">
            <a:avLst/>
          </a:prstGeom>
        </p:spPr>
      </p:pic>
      <p:pic>
        <p:nvPicPr>
          <p:cNvPr id="9" name="Picture 8" descr="piechart.png"/>
          <p:cNvPicPr>
            <a:picLocks noChangeAspect="1"/>
          </p:cNvPicPr>
          <p:nvPr/>
        </p:nvPicPr>
        <p:blipFill>
          <a:blip r:embed="rId3"/>
          <a:srcRect l="58744" t="17244"/>
          <a:stretch>
            <a:fillRect/>
          </a:stretch>
        </p:blipFill>
        <p:spPr>
          <a:xfrm>
            <a:off x="5573509" y="1219194"/>
            <a:ext cx="4467958" cy="540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9" y="0"/>
            <a:ext cx="8170333" cy="7116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81" y="594895"/>
            <a:ext cx="6158960" cy="588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31 at 20.40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5"/>
            <a:ext cx="9144000" cy="643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24 at 17.08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44" y="1"/>
            <a:ext cx="92771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31 at 20.17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149" y="0"/>
            <a:ext cx="48228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vening stand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6" y="-946855"/>
            <a:ext cx="9144000" cy="121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9-03 at 21.29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"/>
            <a:ext cx="9144000" cy="6426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450169"/>
            <a:ext cx="5926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http://schemas.opendata.esd.org.uk/PublicToilets.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03 at 21.30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3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450169"/>
            <a:ext cx="5926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http://schemas.opendata.esd.org.uk/PublicToilets.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31 at 20.21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3204"/>
            <a:ext cx="10927870" cy="7721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oilet-Ap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887" y="1149832"/>
            <a:ext cx="6162672" cy="5546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69" y="357228"/>
            <a:ext cx="330638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solidFill>
                  <a:srgbClr val="31859C"/>
                </a:solidFill>
                <a:latin typeface="Arial"/>
                <a:cs typeface="Arial"/>
              </a:rPr>
              <a:t>Toilet Finding Apps</a:t>
            </a:r>
            <a:endParaRPr lang="en-US" sz="2900" dirty="0">
              <a:solidFill>
                <a:srgbClr val="31859C"/>
              </a:solidFill>
              <a:latin typeface="Arial"/>
              <a:cs typeface="Arial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132666" y="1456266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912533" y="4047066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2116666" y="2319866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165600" y="5604933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4284135" y="1879599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299200" y="2319866"/>
            <a:ext cx="440267" cy="440267"/>
          </a:xfrm>
          <a:prstGeom prst="star5">
            <a:avLst/>
          </a:prstGeom>
          <a:solidFill>
            <a:srgbClr val="74FF35"/>
          </a:solidFill>
          <a:ln w="19050" cap="flat" cmpd="sng" algn="ctr">
            <a:solidFill>
              <a:srgbClr val="00001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oilet-Ap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887" y="1149832"/>
            <a:ext cx="6162672" cy="5546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69" y="357228"/>
            <a:ext cx="330638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solidFill>
                  <a:srgbClr val="31859C"/>
                </a:solidFill>
                <a:latin typeface="Arial"/>
                <a:cs typeface="Arial"/>
              </a:rPr>
              <a:t>Toilet Finding Apps</a:t>
            </a:r>
            <a:endParaRPr lang="en-US" sz="2900" dirty="0">
              <a:solidFill>
                <a:srgbClr val="31859C"/>
              </a:solidFill>
              <a:latin typeface="Arial"/>
              <a:cs typeface="Arial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132666" y="1456266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912533" y="4047066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2116666" y="2319866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165600" y="5604933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4284135" y="1879599"/>
            <a:ext cx="440267" cy="440267"/>
          </a:xfrm>
          <a:prstGeom prst="star5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4284135" y="3335866"/>
            <a:ext cx="440267" cy="440267"/>
          </a:xfrm>
          <a:prstGeom prst="star5">
            <a:avLst/>
          </a:prstGeom>
          <a:solidFill>
            <a:srgbClr val="74FF35"/>
          </a:solidFill>
          <a:ln w="19050" cap="flat" cmpd="sng" algn="ctr">
            <a:solidFill>
              <a:srgbClr val="00001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31 at 20.40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5"/>
            <a:ext cx="9144000" cy="643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31 at 20.53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1" y="0"/>
            <a:ext cx="10380133" cy="1411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7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85115" y="698475"/>
            <a:ext cx="12283784" cy="917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8-31 at 20.43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2"/>
            <a:ext cx="9144000" cy="6423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24 at 18.07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9144000" cy="68389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74133" y="3098800"/>
            <a:ext cx="9025466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599" y="3539067"/>
            <a:ext cx="62314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3"/>
              </a:rPr>
              <a:t>http://greatbritishpublictoiletmap.rca.ac.uk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</a:rPr>
              <a:t>@</a:t>
            </a:r>
            <a:r>
              <a:rPr lang="en-US" dirty="0" err="1" smtClean="0">
                <a:solidFill>
                  <a:srgbClr val="028B08"/>
                </a:solidFill>
                <a:latin typeface="Calibri (Body)"/>
                <a:cs typeface="Calibri (Body)"/>
              </a:rPr>
              <a:t>gbToiletMap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4"/>
              </a:rPr>
              <a:t>toiletmap@rca.ac.uk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endParaRPr lang="en-US" dirty="0">
              <a:solidFill>
                <a:srgbClr val="028B08"/>
              </a:solidFill>
              <a:latin typeface="Calibri (Body)"/>
              <a:cs typeface="Calibri (Body)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669" y="5277555"/>
            <a:ext cx="62314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</a:rPr>
              <a:t>@</a:t>
            </a:r>
            <a:r>
              <a:rPr lang="en-US" dirty="0" err="1" smtClean="0">
                <a:solidFill>
                  <a:srgbClr val="028B08"/>
                </a:solidFill>
                <a:latin typeface="Calibri (Body)"/>
                <a:cs typeface="Calibri (Body)"/>
              </a:rPr>
              <a:t>gaillyk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5"/>
              </a:rPr>
              <a:t>gail.ramster@network.rca.ac.uk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</a:rPr>
              <a:t>‘Public Toilets and..’ blog @ </a:t>
            </a:r>
            <a:r>
              <a:rPr lang="en-US" dirty="0" smtClean="0">
                <a:solidFill>
                  <a:srgbClr val="028B08"/>
                </a:solidFill>
                <a:latin typeface="Calibri (Body)"/>
                <a:cs typeface="Calibri (Body)"/>
                <a:hlinkClick r:id="rId6"/>
              </a:rPr>
              <a:t>http://gailknight.wordpress.com</a:t>
            </a:r>
            <a:endParaRPr lang="en-US" dirty="0" smtClean="0">
              <a:solidFill>
                <a:srgbClr val="028B08"/>
              </a:solidFill>
              <a:latin typeface="Calibri (Body)"/>
              <a:cs typeface="Calibri (Body)"/>
            </a:endParaRPr>
          </a:p>
          <a:p>
            <a:endParaRPr lang="en-US" dirty="0">
              <a:solidFill>
                <a:srgbClr val="028B08"/>
              </a:solidFill>
              <a:latin typeface="Calibri (Body)"/>
              <a:cs typeface="Calibri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24 at 18.07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9144000" cy="68389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74133" y="3098800"/>
            <a:ext cx="9025466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599" y="3539067"/>
            <a:ext cx="623146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latin typeface="Calibri (Body)"/>
                <a:cs typeface="Calibri (Body)"/>
              </a:rPr>
              <a:t>Develop a business model to make the map sustainable</a:t>
            </a:r>
            <a:endParaRPr lang="en-US" dirty="0">
              <a:latin typeface="Calibri (Body)"/>
              <a:cs typeface="Calibri (Body)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669" y="5277555"/>
            <a:ext cx="623146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latin typeface="Calibri (Body)"/>
                <a:cs typeface="Calibri (Body)"/>
              </a:rPr>
              <a:t>A print version</a:t>
            </a:r>
            <a:endParaRPr lang="en-US" dirty="0">
              <a:latin typeface="Calibri (Body)"/>
              <a:cs typeface="Calibri (Body)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6146800"/>
            <a:ext cx="623146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latin typeface="Calibri (Body)"/>
                <a:cs typeface="Calibri (Body)"/>
              </a:rPr>
              <a:t>Images / Photos of toilets</a:t>
            </a:r>
            <a:endParaRPr lang="en-US" dirty="0">
              <a:latin typeface="Calibri (Body)"/>
              <a:cs typeface="Calibri (Body)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532" y="4408311"/>
            <a:ext cx="623146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smtClean="0">
                <a:latin typeface="Calibri (Body)"/>
                <a:cs typeface="Calibri (Body)"/>
              </a:rPr>
              <a:t>Establish open data and commercial licensing</a:t>
            </a:r>
            <a:endParaRPr lang="en-US" dirty="0">
              <a:latin typeface="Calibri (Body)"/>
              <a:cs typeface="Calibri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2242" cy="6112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022" y="6382264"/>
            <a:ext cx="143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@</a:t>
            </a:r>
            <a:r>
              <a:rPr lang="en-US" dirty="0" err="1" smtClean="0">
                <a:latin typeface="Helvetica Neue"/>
                <a:cs typeface="Helvetica Neue"/>
              </a:rPr>
              <a:t>hhcdesign</a:t>
            </a:r>
            <a:endParaRPr lang="en-US" dirty="0">
              <a:latin typeface="Helvetica Neue"/>
              <a:cs typeface="Helvetica Neue"/>
            </a:endParaRPr>
          </a:p>
        </p:txBody>
      </p:sp>
      <p:pic>
        <p:nvPicPr>
          <p:cNvPr id="12" name="Picture 11" descr="Screen shot 2012-09-24 at 14.56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6214536"/>
            <a:ext cx="5080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9-24 at 15.08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422" y="-98489"/>
            <a:ext cx="11537405" cy="7210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24 at 15.09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3768" y="-266314"/>
            <a:ext cx="11496621" cy="7185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24 at 15.09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936" y="-76949"/>
            <a:ext cx="11414368" cy="7133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. Smithfield Ladies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51761"/>
            <a:ext cx="9144000" cy="12191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4-30 at 16.01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75"/>
            <a:ext cx="9144000" cy="541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5364</TotalTime>
  <Words>212</Words>
  <Application>Microsoft Macintosh PowerPoint</Application>
  <PresentationFormat>On-screen Show (4:3)</PresentationFormat>
  <Paragraphs>32</Paragraphs>
  <Slides>33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Royal College of Art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Gail Knight</dc:creator>
  <cp:lastModifiedBy>Gail Knight</cp:lastModifiedBy>
  <cp:revision>48</cp:revision>
  <dcterms:created xsi:type="dcterms:W3CDTF">2014-09-05T10:07:09Z</dcterms:created>
  <dcterms:modified xsi:type="dcterms:W3CDTF">2014-09-05T10:27:28Z</dcterms:modified>
</cp:coreProperties>
</file>