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637" r:id="rId2"/>
    <p:sldId id="631" r:id="rId3"/>
    <p:sldId id="632" r:id="rId4"/>
    <p:sldId id="633" r:id="rId5"/>
    <p:sldId id="634" r:id="rId6"/>
    <p:sldId id="635" r:id="rId7"/>
    <p:sldId id="636" r:id="rId8"/>
    <p:sldId id="612" r:id="rId9"/>
    <p:sldId id="598" r:id="rId10"/>
    <p:sldId id="599" r:id="rId11"/>
    <p:sldId id="600" r:id="rId12"/>
    <p:sldId id="601" r:id="rId13"/>
    <p:sldId id="602" r:id="rId14"/>
    <p:sldId id="603" r:id="rId15"/>
    <p:sldId id="604" r:id="rId16"/>
    <p:sldId id="605" r:id="rId17"/>
    <p:sldId id="606" r:id="rId18"/>
    <p:sldId id="607" r:id="rId19"/>
    <p:sldId id="608" r:id="rId20"/>
    <p:sldId id="609" r:id="rId21"/>
    <p:sldId id="610" r:id="rId22"/>
    <p:sldId id="613" r:id="rId23"/>
    <p:sldId id="614" r:id="rId24"/>
    <p:sldId id="615" r:id="rId25"/>
    <p:sldId id="616" r:id="rId26"/>
    <p:sldId id="617" r:id="rId27"/>
    <p:sldId id="618" r:id="rId28"/>
    <p:sldId id="619" r:id="rId29"/>
    <p:sldId id="620" r:id="rId30"/>
    <p:sldId id="621" r:id="rId31"/>
    <p:sldId id="622" r:id="rId32"/>
    <p:sldId id="623" r:id="rId33"/>
    <p:sldId id="624" r:id="rId34"/>
    <p:sldId id="625" r:id="rId35"/>
    <p:sldId id="626" r:id="rId36"/>
    <p:sldId id="627" r:id="rId37"/>
    <p:sldId id="628" r:id="rId38"/>
    <p:sldId id="629" r:id="rId39"/>
    <p:sldId id="630" r:id="rId4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93" autoAdjust="0"/>
  </p:normalViewPr>
  <p:slideViewPr>
    <p:cSldViewPr snapToObjects="1">
      <p:cViewPr>
        <p:scale>
          <a:sx n="90" d="100"/>
          <a:sy n="90" d="100"/>
        </p:scale>
        <p:origin x="-2120"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1C8C55B-9AEC-4B12-A720-788BB896F71F}" type="datetime1">
              <a:rPr lang="en-GB"/>
              <a:pPr/>
              <a:t>27/06/16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53F4DA5-28E9-49CC-90BA-3E8DE1F252D5}" type="slidenum">
              <a:rPr lang="en-GB"/>
              <a:pPr/>
              <a:t>‹#›</a:t>
            </a:fld>
            <a:endParaRPr lang="en-GB"/>
          </a:p>
        </p:txBody>
      </p:sp>
    </p:spTree>
    <p:extLst>
      <p:ext uri="{BB962C8B-B14F-4D97-AF65-F5344CB8AC3E}">
        <p14:creationId xmlns:p14="http://schemas.microsoft.com/office/powerpoint/2010/main" val="2159186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5C65801-B436-4116-B3E3-AAEE6F95D6B4}" type="datetime1">
              <a:rPr lang="en-US"/>
              <a:pPr/>
              <a:t>27/06/16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6F4C540-AD5A-4C4F-BC7F-A17338E2222A}" type="slidenum">
              <a:rPr lang="en-US"/>
              <a:pPr/>
              <a:t>‹#›</a:t>
            </a:fld>
            <a:endParaRPr lang="en-US"/>
          </a:p>
        </p:txBody>
      </p:sp>
    </p:spTree>
    <p:extLst>
      <p:ext uri="{BB962C8B-B14F-4D97-AF65-F5344CB8AC3E}">
        <p14:creationId xmlns:p14="http://schemas.microsoft.com/office/powerpoint/2010/main" val="4881142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Nursing handover</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At half past seven in the morning, the night nurses end their shift by handing over all the relevant information to the day nurses.  They go through the details by Mr. Smith’s bed, and successfully go through everything, but forget to mention the chest physiotherapy ordered by the doctors.</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(COMMUNICATION ERROR - Chest </a:t>
            </a:r>
            <a:r>
              <a:rPr lang="en-GB" sz="1200" i="1" kern="1200" dirty="0" err="1" smtClean="0">
                <a:solidFill>
                  <a:schemeClr val="tx1"/>
                </a:solidFill>
                <a:latin typeface="+mn-lt"/>
                <a:ea typeface="+mn-ea"/>
                <a:cs typeface="+mn-cs"/>
              </a:rPr>
              <a:t>physio</a:t>
            </a:r>
            <a:r>
              <a:rPr lang="en-GB" sz="1200" i="1" kern="1200" dirty="0" smtClean="0">
                <a:solidFill>
                  <a:schemeClr val="tx1"/>
                </a:solidFill>
                <a:latin typeface="+mn-lt"/>
                <a:ea typeface="+mn-ea"/>
                <a:cs typeface="+mn-cs"/>
              </a:rPr>
              <a:t> needed, not passed on to nurse; </a:t>
            </a:r>
            <a:r>
              <a:rPr lang="en-GB" sz="1200" i="1" kern="1200" dirty="0" err="1" smtClean="0">
                <a:solidFill>
                  <a:schemeClr val="tx1"/>
                </a:solidFill>
                <a:latin typeface="+mn-lt"/>
                <a:ea typeface="+mn-ea"/>
                <a:cs typeface="+mn-cs"/>
              </a:rPr>
              <a:t>physio</a:t>
            </a:r>
            <a:r>
              <a:rPr lang="en-GB" sz="1200" i="1" kern="1200" dirty="0" smtClean="0">
                <a:solidFill>
                  <a:schemeClr val="tx1"/>
                </a:solidFill>
                <a:latin typeface="+mn-lt"/>
                <a:ea typeface="+mn-ea"/>
                <a:cs typeface="+mn-cs"/>
              </a:rPr>
              <a:t> not called; breathing impaired)</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Doctor’s ward round</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At eight o’clock, the doctors come round on their ward round.  They move from patient directly to patient, and examine Mr. Smith.</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(INFECTION CONTROL ERROR – no hand sanitation between patients, no gloves/apron for MRSA patient – potential infection)</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Breakfast</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Shortly afterwards, breakfast is served.  Again, staff move directly from Mr. Smith’s neighbour to him, pushing the food trolley and handing out food on trays. </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(INFECTION CONTROL ERROR – no hand sanitation between patients, no gloves/apron for MRSA patient, and trolley/equipment not cleaned between patients – potential infection)</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Drugs round</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 nurse comes round on the first drug round of the day.  Mr. Smith has been prescribed antibiotics, but the nurse can’t find these particular ones and has to order some from the hospital pharmacy.  Because she doesn’t give Mr. Smith his drugs, she leaves the chart unsigned.</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(POTENTIAL MEDICAL ERROR – unsigned chart means nobody knows if patient has received drug – possibility of missed dose or double dose)</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Vital Signs round</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Another nurse begins a routine observations or vital signs round.  She measures Mr. Smith’s blood pressure, pulse, the oxygen levels in his blood, and his temperature.  She forgets to measure is breathing rate, one of the best measures of a patient’s condition.</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(GENERAL OR COMMUNICATIONS ERROR – respiratory rate is often neglected and an important indicator of deterioration)</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Drugs round</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At 12 o’clock, another nurse comes to give Mr. Smith his tablets on the lunch time drug round.  The antibiotics have now arrived, and are given to Mr. Smith who takes them.  The nurse notices that the chart was not signed from the previous round, but assumes that it must have been given and signs it anyway.</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(MEDICATION ERROR – because the previous drug round has now been signed for, there is no record that Mr. Smith missed his previous dose of antibiotics)</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Vital Signs round</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On the next vital signs round, the nurse notices that Mr. Smith’s breathing is raised.  She isn’t sure if this is normal for Mr. Smith, and doesn’t want to disturb the senior nurse unnecessarily as the staff are particularly busy today.</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(COMMUNICATIONS ERROR – power distance and an overstretched ward mean that vital information doesn’t get passed on)</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Lunch</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Lunch is served.  Just as at breakfast, the trolley moves directly from patient to patient, and trays are handed out.</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(INFECTION CONTROL ERROR – no hand sanitation between patients, no gloves/apron for MRSA patient, and trolley/equipment not cleaned between patients – potential infection)</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Drugs round</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During the afternoon drugs round, Mr. Smith is given his antibiotics.  He is feeling unwell, and thinks it may be down to the new antibiotics he has to take.  He decides to not take his pills, as he fears he may be allergic.</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(MEDICAL ERROR - Nurse does not witness Mr. Smith taking pills.  Nobody knows that another dose has been missed.  Patients should have their medication explained and have ample opportunity to voice their concerns)</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Vital Signs round</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At the 2pm vital signs round, the nurses note a deterioration in Mr. Smith’s condition.  He has a low blood pressure, a fast pulse, and a high temperature.  The nurses decide to call the doctor to come and see Mr. Smith.  However, no names are mentioned, so when a doctor does eventually arrive, they see the wrong patient.</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(COMMUNICATIONS ERROR – This apparently happens all the time.  Names must be given higher importance)</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prstGeom prst="rect">
            <a:avLst/>
          </a:prstGeom>
        </p:spPr>
        <p:txBody>
          <a:bodyPr/>
          <a:lstStyle/>
          <a:p>
            <a:pPr lvl="0"/>
            <a:endParaRPr/>
          </a:p>
        </p:txBody>
      </p:sp>
      <p:sp>
        <p:nvSpPr>
          <p:cNvPr id="49" name="Shape 49"/>
          <p:cNvSpPr>
            <a:spLocks noGrp="1"/>
          </p:cNvSpPr>
          <p:nvPr>
            <p:ph type="body" sz="quarter" idx="1"/>
          </p:nvPr>
        </p:nvSpPr>
        <p:spPr>
          <a:prstGeom prst="rect">
            <a:avLst/>
          </a:prstGeom>
        </p:spPr>
        <p:txBody>
          <a:bodyPr/>
          <a:lstStyle>
            <a:lvl1pPr marL="40639" marR="40639" defTabSz="914400">
              <a:spcBef>
                <a:spcPts val="1400"/>
              </a:spcBef>
              <a:buClr>
                <a:srgbClr val="000000"/>
              </a:buClr>
              <a:buFont typeface="Arial"/>
              <a:defRPr sz="2500">
                <a:uFill>
                  <a:solidFill/>
                </a:uFill>
                <a:latin typeface="Arial"/>
                <a:ea typeface="Arial"/>
                <a:cs typeface="Arial"/>
                <a:sym typeface="Arial"/>
              </a:defRPr>
            </a:lvl1pPr>
          </a:lstStyle>
          <a:p>
            <a:pPr marL="40639" marR="40639" lvl="0" indent="0" algn="l" defTabSz="914400" rtl="0" eaLnBrk="1" fontAlgn="auto" latinLnBrk="0" hangingPunct="1">
              <a:lnSpc>
                <a:spcPct val="100000"/>
              </a:lnSpc>
              <a:spcBef>
                <a:spcPts val="1400"/>
              </a:spcBef>
              <a:spcAft>
                <a:spcPts val="0"/>
              </a:spcAft>
              <a:buClr>
                <a:srgbClr val="000000"/>
              </a:buClr>
              <a:buSzTx/>
              <a:buFont typeface="Arial"/>
              <a:buNone/>
              <a:tabLst/>
              <a:defRPr sz="1800">
                <a:uFillTx/>
              </a:defRPr>
            </a:pPr>
            <a:r>
              <a:rPr sz="1200" dirty="0" smtClean="0">
                <a:uFill>
                  <a:solidFill/>
                </a:uFill>
              </a:rPr>
              <a:t>Based in London</a:t>
            </a:r>
            <a:r>
              <a:rPr lang="en-GB" sz="1200" baseline="0" dirty="0" smtClean="0">
                <a:uFill>
                  <a:solidFill/>
                </a:uFill>
              </a:rPr>
              <a:t> at</a:t>
            </a:r>
            <a:r>
              <a:rPr sz="1200" dirty="0" smtClean="0">
                <a:uFill>
                  <a:solidFill/>
                </a:uFill>
              </a:rPr>
              <a:t> the Royal College of Art is the world’s only entirely postgraduate community of innovators in art and design</a:t>
            </a:r>
            <a:r>
              <a:rPr lang="en-GB" sz="1200" dirty="0" smtClean="0">
                <a:uFill>
                  <a:solidFill/>
                </a:uFill>
              </a:rPr>
              <a:t>, </a:t>
            </a:r>
            <a:r>
              <a:rPr lang="en-GB" sz="1200" kern="1200" dirty="0" smtClean="0">
                <a:solidFill>
                  <a:schemeClr val="tx1"/>
                </a:solidFill>
                <a:effectLst/>
                <a:uFill>
                  <a:solidFill/>
                </a:uFill>
                <a:latin typeface="Arial"/>
                <a:ea typeface="Arial"/>
                <a:cs typeface="Arial"/>
                <a:sym typeface="Arial"/>
              </a:rPr>
              <a:t>The Helen Hamlyn Centre for Design undertakes design research and projects with industry that will contribute to improving people's lives.</a:t>
            </a:r>
            <a:endParaRPr sz="1200" dirty="0">
              <a:uFill>
                <a:solidFill/>
              </a:uFill>
            </a:endParaRPr>
          </a:p>
        </p:txBody>
      </p:sp>
    </p:spTree>
    <p:extLst>
      <p:ext uri="{BB962C8B-B14F-4D97-AF65-F5344CB8AC3E}">
        <p14:creationId xmlns:p14="http://schemas.microsoft.com/office/powerpoint/2010/main" val="279974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Visitors</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Mr. Smith has visitors, and they are concerned at his condition.  They hold his hand to reassure him.</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(INFECTION CONTROL – visitors can transmit infections from the patient’s own environment to the body)</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Transfer</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By 4 o’clock, Mr. Smith is feeling more unwell, and calls nurse again.  This time, the message gets through to the doctor who says a chest x ray is needed, and Mr. Smith is sent to ITU with suspected pneumonia.</a:t>
            </a:r>
            <a:endParaRPr lang="en-GB" sz="1200" kern="1200" smtClean="0">
              <a:solidFill>
                <a:schemeClr val="tx1"/>
              </a:solidFill>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600B264C-6DD6-484A-AFCF-F3C5E149641E}" type="slidenum">
              <a:rPr lang="en-GB" smtClean="0"/>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dirty="0">
              <a:latin typeface="Calibri"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8698CD3B-C407-CC4D-92B9-D2FB647EB38A}" type="slidenum">
              <a:rPr lang="en-GB"/>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So we have started with the ambulance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 have been exploring the idea of how better care can reduce hospital trips.</a:t>
            </a:r>
            <a:r>
              <a:rPr lang="en-GB" sz="1200" kern="1200" baseline="0" dirty="0" smtClean="0">
                <a:solidFill>
                  <a:schemeClr val="tx1"/>
                </a:solidFill>
                <a:latin typeface="+mn-lt"/>
                <a:ea typeface="+mn-ea"/>
                <a:cs typeface="+mn-cs"/>
              </a:rPr>
              <a:t> The aim is to provide a treatment space fit for 21</a:t>
            </a:r>
            <a:r>
              <a:rPr lang="en-GB" sz="1200" kern="1200" baseline="30000" dirty="0" smtClean="0">
                <a:solidFill>
                  <a:schemeClr val="tx1"/>
                </a:solidFill>
                <a:latin typeface="+mn-lt"/>
                <a:ea typeface="+mn-ea"/>
                <a:cs typeface="+mn-cs"/>
              </a:rPr>
              <a:t>st</a:t>
            </a:r>
            <a:r>
              <a:rPr lang="en-GB" sz="1200" kern="1200" baseline="0" dirty="0" smtClean="0">
                <a:solidFill>
                  <a:schemeClr val="tx1"/>
                </a:solidFill>
                <a:latin typeface="+mn-lt"/>
                <a:ea typeface="+mn-ea"/>
                <a:cs typeface="+mn-cs"/>
              </a:rPr>
              <a:t> century practice</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team anticipated that we could improve patient and clinician safety, enhance clinical functionality and reduce operational costs for the NHS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B97E405-A11F-094E-8F0E-A9D054E6B3A3}"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If we look at how ambulances have evolved we can see that they started as a way to transport injured soldiers to a safe place for treatment, maybe as far back as Roman times</a:t>
            </a:r>
          </a:p>
          <a:p>
            <a:r>
              <a:rPr lang="en-US" sz="1200" kern="1200" dirty="0" smtClean="0">
                <a:solidFill>
                  <a:schemeClr val="tx1"/>
                </a:solidFill>
                <a:effectLst/>
                <a:latin typeface="+mn-lt"/>
                <a:ea typeface="+mn-ea"/>
                <a:cs typeface="+mn-cs"/>
              </a:rPr>
              <a:t>we can see in the images that at they started being horse carts, then we ditched the horses and put a combustion engine in, and maybe then we made them more stylish to keep up with the times. </a:t>
            </a:r>
          </a:p>
          <a:p>
            <a:r>
              <a:rPr lang="en-US" sz="1200" kern="1200" dirty="0" smtClean="0">
                <a:solidFill>
                  <a:schemeClr val="tx1"/>
                </a:solidFill>
                <a:effectLst/>
                <a:latin typeface="+mn-lt"/>
                <a:ea typeface="+mn-ea"/>
                <a:cs typeface="+mn-cs"/>
              </a:rPr>
              <a:t>But the main function of the service was simply to move people from A to B with minimal treatment in between</a:t>
            </a:r>
          </a:p>
          <a:p>
            <a:r>
              <a:rPr lang="en-US" sz="1200" kern="1200" dirty="0" smtClean="0">
                <a:solidFill>
                  <a:schemeClr val="tx1"/>
                </a:solidFill>
                <a:effectLst/>
                <a:latin typeface="+mn-lt"/>
                <a:ea typeface="+mn-ea"/>
                <a:cs typeface="+mn-cs"/>
              </a:rPr>
              <a:t>Today, however, with increasing health service demands and reduced budgets the service needs to be a lot more efficient, save money where it can but still provide world-class treatment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97E405-A11F-094E-8F0E-A9D054E6B3A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rideouts</a:t>
            </a:r>
            <a:r>
              <a:rPr lang="en-US" sz="1200" kern="1200" dirty="0" smtClean="0">
                <a:solidFill>
                  <a:schemeClr val="tx1"/>
                </a:solidFill>
                <a:effectLst/>
                <a:latin typeface="+mn-lt"/>
                <a:ea typeface="+mn-ea"/>
                <a:cs typeface="+mn-cs"/>
              </a:rPr>
              <a:t> and review of our previous research pinpointed 8 design challenges having to do with hygiene and cleaning…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97E405-A11F-094E-8F0E-A9D054E6B3A3}"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Our work started by going</a:t>
            </a:r>
            <a:r>
              <a:rPr lang="en-US" baseline="0" dirty="0" smtClean="0"/>
              <a:t> out on multiple occasions on 12 hour shifts with paramedics on both boxed ambulances and first responder vehicles to witness first hand the realities of the service</a:t>
            </a:r>
            <a:endParaRPr lang="en-US" dirty="0"/>
          </a:p>
        </p:txBody>
      </p:sp>
      <p:sp>
        <p:nvSpPr>
          <p:cNvPr id="4" name="Slide Number Placeholder 3"/>
          <p:cNvSpPr>
            <a:spLocks noGrp="1"/>
          </p:cNvSpPr>
          <p:nvPr>
            <p:ph type="sldNum" sz="quarter" idx="10"/>
          </p:nvPr>
        </p:nvSpPr>
        <p:spPr/>
        <p:txBody>
          <a:bodyPr/>
          <a:lstStyle/>
          <a:p>
            <a:fld id="{4B97E405-A11F-094E-8F0E-A9D054E6B3A3}"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created a 1:1 mockup of the ambulance</a:t>
            </a:r>
            <a:r>
              <a:rPr lang="en-US" baseline="0" dirty="0" smtClean="0"/>
              <a:t> space and invited paramedics for interviews and to role play clinical scenarios. Using cardboard allowed us to roughly try out ideas during our conversations and make changes as we spoke</a:t>
            </a:r>
            <a:endParaRPr lang="en-US" dirty="0"/>
          </a:p>
        </p:txBody>
      </p:sp>
      <p:sp>
        <p:nvSpPr>
          <p:cNvPr id="4" name="Slide Number Placeholder 3"/>
          <p:cNvSpPr>
            <a:spLocks noGrp="1"/>
          </p:cNvSpPr>
          <p:nvPr>
            <p:ph type="sldNum" sz="quarter" idx="10"/>
          </p:nvPr>
        </p:nvSpPr>
        <p:spPr/>
        <p:txBody>
          <a:bodyPr/>
          <a:lstStyle/>
          <a:p>
            <a:fld id="{4B97E405-A11F-094E-8F0E-A9D054E6B3A3}"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We devised two clinical scenarios designed</a:t>
            </a:r>
            <a:r>
              <a:rPr lang="en-US" baseline="0" dirty="0" smtClean="0"/>
              <a:t> to put to test our attempts to improve the efficiency, ergonomics, infection control and patient safety. Ensuring that the tests could be measureable, repeatable and consistent for each crew.</a:t>
            </a:r>
            <a:endParaRPr lang="en-US" dirty="0"/>
          </a:p>
        </p:txBody>
      </p:sp>
      <p:sp>
        <p:nvSpPr>
          <p:cNvPr id="4" name="Slide Number Placeholder 3"/>
          <p:cNvSpPr>
            <a:spLocks noGrp="1"/>
          </p:cNvSpPr>
          <p:nvPr>
            <p:ph type="sldNum" sz="quarter" idx="10"/>
          </p:nvPr>
        </p:nvSpPr>
        <p:spPr/>
        <p:txBody>
          <a:bodyPr/>
          <a:lstStyle/>
          <a:p>
            <a:fld id="{A3F98B21-74F2-7C4C-981E-EBA56A78E9E0}"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Here are some of the results</a:t>
            </a:r>
            <a:r>
              <a:rPr lang="en-US" baseline="0" dirty="0" smtClean="0"/>
              <a:t> of the tests. We can see that the paramedics reduced times to complete treatment tasks in the new design to about half in some instances</a:t>
            </a:r>
            <a:endParaRPr lang="en-US" dirty="0"/>
          </a:p>
        </p:txBody>
      </p:sp>
      <p:sp>
        <p:nvSpPr>
          <p:cNvPr id="4" name="Slide Number Placeholder 3"/>
          <p:cNvSpPr>
            <a:spLocks noGrp="1"/>
          </p:cNvSpPr>
          <p:nvPr>
            <p:ph type="sldNum" sz="quarter" idx="10"/>
          </p:nvPr>
        </p:nvSpPr>
        <p:spPr/>
        <p:txBody>
          <a:bodyPr/>
          <a:lstStyle/>
          <a:p>
            <a:fld id="{A3F98B21-74F2-7C4C-981E-EBA56A78E9E0}"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Centre has been going for nearly 25 years and our aim is to wake</a:t>
            </a:r>
            <a:r>
              <a:rPr lang="en-US" baseline="0" dirty="0" smtClean="0"/>
              <a:t> </a:t>
            </a:r>
            <a:r>
              <a:rPr lang="en-US" dirty="0" smtClean="0"/>
              <a:t>design up to demographic change and healthcare needs. We invented the</a:t>
            </a:r>
            <a:r>
              <a:rPr lang="en-US" baseline="0" dirty="0" smtClean="0"/>
              <a:t> </a:t>
            </a:r>
            <a:r>
              <a:rPr lang="en-US" dirty="0" smtClean="0"/>
              <a:t>term inclusive design in 1994 at the Applied Ergonomics conference as</a:t>
            </a:r>
            <a:r>
              <a:rPr lang="en-US" baseline="0" dirty="0" smtClean="0"/>
              <a:t> </a:t>
            </a:r>
            <a:r>
              <a:rPr lang="en-US" dirty="0" smtClean="0"/>
              <a:t>you see on the left. Since then we have constantly been developing</a:t>
            </a:r>
            <a:r>
              <a:rPr lang="en-US" baseline="0" dirty="0" smtClean="0"/>
              <a:t> </a:t>
            </a:r>
            <a:r>
              <a:rPr lang="en-US" dirty="0" smtClean="0"/>
              <a:t>methods for people-</a:t>
            </a:r>
            <a:r>
              <a:rPr lang="en-US" dirty="0" err="1" smtClean="0"/>
              <a:t>centred</a:t>
            </a:r>
            <a:r>
              <a:rPr lang="en-US" dirty="0" smtClean="0"/>
              <a:t> design and innovation …. But not keeping</a:t>
            </a:r>
            <a:r>
              <a:rPr lang="en-US" baseline="0" dirty="0" smtClean="0"/>
              <a:t> </a:t>
            </a:r>
            <a:r>
              <a:rPr lang="en-US" dirty="0" smtClean="0"/>
              <a:t>them to ourselves. We are an open door, open source organization so we</a:t>
            </a:r>
            <a:r>
              <a:rPr lang="en-US" baseline="0" dirty="0" smtClean="0"/>
              <a:t> </a:t>
            </a:r>
            <a:r>
              <a:rPr lang="en-US" dirty="0" smtClean="0"/>
              <a:t>share them with everyone; through workshops, publications, education</a:t>
            </a:r>
            <a:r>
              <a:rPr lang="en-US" baseline="0" dirty="0" smtClean="0"/>
              <a:t> </a:t>
            </a:r>
            <a:r>
              <a:rPr lang="en-US" dirty="0" smtClean="0"/>
              <a:t>and websites. Designers, architects, clinicians and business people have</a:t>
            </a:r>
            <a:r>
              <a:rPr lang="en-US" baseline="0" dirty="0" smtClean="0"/>
              <a:t> </a:t>
            </a:r>
            <a:r>
              <a:rPr lang="en-US" dirty="0" smtClean="0"/>
              <a:t>all benefitted. You can see here on the right our Designing with People</a:t>
            </a:r>
            <a:r>
              <a:rPr lang="en-US" baseline="0" dirty="0" smtClean="0"/>
              <a:t> </a:t>
            </a:r>
            <a:r>
              <a:rPr lang="en-US" dirty="0" smtClean="0"/>
              <a:t>website, which acts as a tool for designers to explore their own ways to</a:t>
            </a:r>
            <a:r>
              <a:rPr lang="en-US" baseline="0" dirty="0" smtClean="0"/>
              <a:t> </a:t>
            </a:r>
            <a:r>
              <a:rPr lang="en-US" dirty="0" smtClean="0"/>
              <a:t>design with people.</a:t>
            </a:r>
            <a:endParaRPr lang="en-US" dirty="0"/>
          </a:p>
        </p:txBody>
      </p:sp>
      <p:sp>
        <p:nvSpPr>
          <p:cNvPr id="4" name="Slide Number Placeholder 3"/>
          <p:cNvSpPr>
            <a:spLocks noGrp="1"/>
          </p:cNvSpPr>
          <p:nvPr>
            <p:ph type="sldNum" sz="quarter" idx="10"/>
          </p:nvPr>
        </p:nvSpPr>
        <p:spPr/>
        <p:txBody>
          <a:bodyPr/>
          <a:lstStyle/>
          <a:p>
            <a:fld id="{E5C80A92-B4B7-C540-BC96-34E4A5C9C22F}" type="slidenum">
              <a:rPr lang="en-US" smtClean="0"/>
              <a:t>3</a:t>
            </a:fld>
            <a:endParaRPr lang="en-US"/>
          </a:p>
        </p:txBody>
      </p:sp>
    </p:spTree>
    <p:extLst>
      <p:ext uri="{BB962C8B-B14F-4D97-AF65-F5344CB8AC3E}">
        <p14:creationId xmlns:p14="http://schemas.microsoft.com/office/powerpoint/2010/main" val="903916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There were about 30% fewer</a:t>
            </a:r>
            <a:r>
              <a:rPr lang="en-US" baseline="0" dirty="0" smtClean="0"/>
              <a:t> contamination episodes and around 60% fewer incidents that are likely to lead to contamination episodes</a:t>
            </a:r>
            <a:endParaRPr lang="en-US" dirty="0"/>
          </a:p>
        </p:txBody>
      </p:sp>
      <p:sp>
        <p:nvSpPr>
          <p:cNvPr id="4" name="Slide Number Placeholder 3"/>
          <p:cNvSpPr>
            <a:spLocks noGrp="1"/>
          </p:cNvSpPr>
          <p:nvPr>
            <p:ph type="sldNum" sz="quarter" idx="10"/>
          </p:nvPr>
        </p:nvSpPr>
        <p:spPr/>
        <p:txBody>
          <a:bodyPr/>
          <a:lstStyle/>
          <a:p>
            <a:fld id="{A3F98B21-74F2-7C4C-981E-EBA56A78E9E0}"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r>
              <a:rPr lang="en-US" dirty="0" smtClean="0"/>
              <a:t>There was also a slight </a:t>
            </a:r>
            <a:r>
              <a:rPr lang="en-US" dirty="0" err="1" smtClean="0"/>
              <a:t>inprovement</a:t>
            </a:r>
            <a:r>
              <a:rPr lang="en-US" dirty="0" smtClean="0"/>
              <a:t> in technical skills during the cardiac scenario	</a:t>
            </a:r>
            <a:endParaRPr lang="en-US" dirty="0"/>
          </a:p>
        </p:txBody>
      </p:sp>
      <p:sp>
        <p:nvSpPr>
          <p:cNvPr id="4" name="Slide Number Placeholder 3"/>
          <p:cNvSpPr>
            <a:spLocks noGrp="1"/>
          </p:cNvSpPr>
          <p:nvPr>
            <p:ph type="sldNum" sz="quarter" idx="10"/>
          </p:nvPr>
        </p:nvSpPr>
        <p:spPr/>
        <p:txBody>
          <a:bodyPr/>
          <a:lstStyle/>
          <a:p>
            <a:fld id="{A3F98B21-74F2-7C4C-981E-EBA56A78E9E0}"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Distilled to one through</a:t>
            </a:r>
            <a:r>
              <a:rPr lang="en-US" baseline="0" dirty="0" smtClean="0"/>
              <a:t> the feedback of 39 different ambulance crews and patients</a:t>
            </a:r>
            <a:endParaRPr lang="en-US" dirty="0"/>
          </a:p>
        </p:txBody>
      </p:sp>
      <p:sp>
        <p:nvSpPr>
          <p:cNvPr id="4" name="Slide Number Placeholder 3"/>
          <p:cNvSpPr>
            <a:spLocks noGrp="1"/>
          </p:cNvSpPr>
          <p:nvPr>
            <p:ph type="sldNum" sz="quarter" idx="10"/>
          </p:nvPr>
        </p:nvSpPr>
        <p:spPr/>
        <p:txBody>
          <a:bodyPr/>
          <a:lstStyle/>
          <a:p>
            <a:fld id="{4B97E405-A11F-094E-8F0E-A9D054E6B3A3}"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interior is designed to be easy</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clean by avoiding corners and crevices where dirt collects,</a:t>
            </a:r>
            <a:r>
              <a:rPr lang="en-US" sz="1200" kern="1200" baseline="0" dirty="0" smtClean="0">
                <a:solidFill>
                  <a:schemeClr val="tx1"/>
                </a:solidFill>
                <a:effectLst/>
                <a:latin typeface="+mn-lt"/>
                <a:ea typeface="+mn-ea"/>
                <a:cs typeface="+mn-cs"/>
              </a:rPr>
              <a:t> this</a:t>
            </a:r>
            <a:r>
              <a:rPr lang="en-US" sz="1200" kern="1200" dirty="0" smtClean="0">
                <a:solidFill>
                  <a:schemeClr val="tx1"/>
                </a:solidFill>
                <a:effectLst/>
                <a:latin typeface="+mn-lt"/>
                <a:ea typeface="+mn-ea"/>
                <a:cs typeface="+mn-cs"/>
              </a:rPr>
              <a:t> demonstrates significant improvements in infection control. The interior is better lit, has a better ambience and is less intimidating for patients and relatives. It also</a:t>
            </a:r>
            <a:r>
              <a:rPr lang="en-US" sz="1200" kern="1200" baseline="0" dirty="0" smtClean="0">
                <a:solidFill>
                  <a:schemeClr val="tx1"/>
                </a:solidFill>
                <a:effectLst/>
                <a:latin typeface="+mn-lt"/>
                <a:ea typeface="+mn-ea"/>
                <a:cs typeface="+mn-cs"/>
              </a:rPr>
              <a:t> provides a sensation of amplitude even though the new interior has the same footprint as the old one.</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B97E405-A11F-094E-8F0E-A9D054E6B3A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9314" name="Rectangle 2"/>
          <p:cNvSpPr>
            <a:spLocks noGrp="1" noChangeArrowheads="1"/>
          </p:cNvSpPr>
          <p:nvPr>
            <p:ph type="body" idx="1"/>
          </p:nvPr>
        </p:nvSpPr>
        <p:spPr bwMode="auto">
          <a:noFill/>
        </p:spPr>
        <p:txBody>
          <a:bodyPr/>
          <a:lstStyle/>
          <a:p>
            <a:pPr eaLnBrk="1" hangingPunct="1"/>
            <a:endParaRPr lang="en-US" smtClean="0">
              <a:latin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a:lstStyle/>
          <a:p>
            <a:endParaRPr lang="en-GB" smtClean="0"/>
          </a:p>
          <a:p>
            <a:endParaRPr lang="en-GB" smtClean="0"/>
          </a:p>
        </p:txBody>
      </p:sp>
      <p:sp>
        <p:nvSpPr>
          <p:cNvPr id="275459" name="Slide Number Placeholder 3"/>
          <p:cNvSpPr>
            <a:spLocks noGrp="1"/>
          </p:cNvSpPr>
          <p:nvPr>
            <p:ph type="sldNum" sz="quarter" idx="5"/>
          </p:nvPr>
        </p:nvSpPr>
        <p:spPr bwMode="auto">
          <a:noFill/>
          <a:ln>
            <a:miter lim="800000"/>
            <a:headEnd/>
            <a:tailEnd/>
          </a:ln>
        </p:spPr>
        <p:txBody>
          <a:bodyPr/>
          <a:lstStyle/>
          <a:p>
            <a:fld id="{06496CD7-51A3-4834-BE1D-7EEADA87598D}" type="slidenum">
              <a:rPr lang="en-GB"/>
              <a:pPr/>
              <a:t>37</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work in three spaces. Firstly, the Business-driven space.</a:t>
            </a:r>
          </a:p>
          <a:p>
            <a:endParaRPr lang="en-US" dirty="0" smtClean="0"/>
          </a:p>
          <a:p>
            <a:r>
              <a:rPr lang="en-US" dirty="0" smtClean="0"/>
              <a:t>We have completed over 200 projects with major health and tech</a:t>
            </a:r>
            <a:r>
              <a:rPr lang="en-US" baseline="0" dirty="0" smtClean="0"/>
              <a:t> </a:t>
            </a:r>
            <a:r>
              <a:rPr lang="en-US" dirty="0" smtClean="0"/>
              <a:t>manufacturers and makers. </a:t>
            </a:r>
            <a:r>
              <a:rPr lang="en-US" dirty="0" err="1" smtClean="0"/>
              <a:t>Glaxo</a:t>
            </a:r>
            <a:r>
              <a:rPr lang="en-US" dirty="0" smtClean="0"/>
              <a:t> Smith Kline, Johnson and Johnson,</a:t>
            </a:r>
          </a:p>
          <a:p>
            <a:endParaRPr lang="en-US" dirty="0" smtClean="0"/>
          </a:p>
          <a:p>
            <a:r>
              <a:rPr lang="en-US" dirty="0" smtClean="0"/>
              <a:t>Samsung, Panasonic and Bupa have all worked with us in this space. And</a:t>
            </a:r>
            <a:r>
              <a:rPr lang="en-US" baseline="0" dirty="0" smtClean="0"/>
              <a:t> </a:t>
            </a:r>
            <a:r>
              <a:rPr lang="en-US" dirty="0" smtClean="0"/>
              <a:t>we have trained over 160 designers and then sent them off to spread the</a:t>
            </a:r>
            <a:r>
              <a:rPr lang="en-US" baseline="0" dirty="0" smtClean="0"/>
              <a:t> </a:t>
            </a:r>
            <a:r>
              <a:rPr lang="en-US" dirty="0" smtClean="0"/>
              <a:t>word.</a:t>
            </a:r>
            <a:endParaRPr lang="en-US" dirty="0"/>
          </a:p>
        </p:txBody>
      </p:sp>
      <p:sp>
        <p:nvSpPr>
          <p:cNvPr id="4" name="Slide Number Placeholder 3"/>
          <p:cNvSpPr>
            <a:spLocks noGrp="1"/>
          </p:cNvSpPr>
          <p:nvPr>
            <p:ph type="sldNum" sz="quarter" idx="10"/>
          </p:nvPr>
        </p:nvSpPr>
        <p:spPr/>
        <p:txBody>
          <a:bodyPr/>
          <a:lstStyle/>
          <a:p>
            <a:fld id="{E5C80A92-B4B7-C540-BC96-34E4A5C9C22F}" type="slidenum">
              <a:rPr lang="en-US" smtClean="0"/>
              <a:t>4</a:t>
            </a:fld>
            <a:endParaRPr lang="en-US"/>
          </a:p>
        </p:txBody>
      </p:sp>
    </p:spTree>
    <p:extLst>
      <p:ext uri="{BB962C8B-B14F-4D97-AF65-F5344CB8AC3E}">
        <p14:creationId xmlns:p14="http://schemas.microsoft.com/office/powerpoint/2010/main" val="176291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also community-facing. Working at a grassroots level to co-create</a:t>
            </a:r>
            <a:r>
              <a:rPr lang="en-US" baseline="0" dirty="0" smtClean="0"/>
              <a:t> </a:t>
            </a:r>
            <a:r>
              <a:rPr lang="en-US" dirty="0" smtClean="0"/>
              <a:t>solutions. Here you can see some of the communities we have worked</a:t>
            </a:r>
            <a:r>
              <a:rPr lang="en-US" baseline="0" dirty="0" smtClean="0"/>
              <a:t> </a:t>
            </a:r>
            <a:r>
              <a:rPr lang="en-US" dirty="0" smtClean="0"/>
              <a:t>with. For example, on the right is a project from South London looking at</a:t>
            </a:r>
            <a:r>
              <a:rPr lang="en-US" baseline="0" dirty="0" smtClean="0"/>
              <a:t> </a:t>
            </a:r>
            <a:r>
              <a:rPr lang="en-US" dirty="0" smtClean="0"/>
              <a:t>the therapeutic benefits of gardening with people aged 2 to 92.</a:t>
            </a:r>
            <a:endParaRPr lang="en-US" dirty="0"/>
          </a:p>
        </p:txBody>
      </p:sp>
      <p:sp>
        <p:nvSpPr>
          <p:cNvPr id="4" name="Slide Number Placeholder 3"/>
          <p:cNvSpPr>
            <a:spLocks noGrp="1"/>
          </p:cNvSpPr>
          <p:nvPr>
            <p:ph type="sldNum" sz="quarter" idx="10"/>
          </p:nvPr>
        </p:nvSpPr>
        <p:spPr/>
        <p:txBody>
          <a:bodyPr/>
          <a:lstStyle/>
          <a:p>
            <a:fld id="{E5C80A92-B4B7-C540-BC96-34E4A5C9C22F}" type="slidenum">
              <a:rPr lang="en-US" smtClean="0"/>
              <a:t>5</a:t>
            </a:fld>
            <a:endParaRPr lang="en-US"/>
          </a:p>
        </p:txBody>
      </p:sp>
    </p:spTree>
    <p:extLst>
      <p:ext uri="{BB962C8B-B14F-4D97-AF65-F5344CB8AC3E}">
        <p14:creationId xmlns:p14="http://schemas.microsoft.com/office/powerpoint/2010/main" val="102471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area is public-facing. Engaging with the public sector is all</a:t>
            </a:r>
            <a:r>
              <a:rPr lang="en-US" baseline="0" dirty="0" smtClean="0"/>
              <a:t> </a:t>
            </a:r>
            <a:r>
              <a:rPr lang="en-US" dirty="0" smtClean="0"/>
              <a:t>important … to influence governments, to support hospital trusts and</a:t>
            </a:r>
            <a:r>
              <a:rPr lang="en-US" baseline="0" dirty="0" smtClean="0"/>
              <a:t> </a:t>
            </a:r>
            <a:r>
              <a:rPr lang="en-US" dirty="0" smtClean="0"/>
              <a:t>health systems, to influence policy and to benefit society.</a:t>
            </a:r>
            <a:endParaRPr lang="en-US" dirty="0"/>
          </a:p>
        </p:txBody>
      </p:sp>
      <p:sp>
        <p:nvSpPr>
          <p:cNvPr id="4" name="Slide Number Placeholder 3"/>
          <p:cNvSpPr>
            <a:spLocks noGrp="1"/>
          </p:cNvSpPr>
          <p:nvPr>
            <p:ph type="sldNum" sz="quarter" idx="10"/>
          </p:nvPr>
        </p:nvSpPr>
        <p:spPr/>
        <p:txBody>
          <a:bodyPr/>
          <a:lstStyle/>
          <a:p>
            <a:fld id="{E5C80A92-B4B7-C540-BC96-34E4A5C9C22F}" type="slidenum">
              <a:rPr lang="en-US" smtClean="0"/>
              <a:t>6</a:t>
            </a:fld>
            <a:endParaRPr lang="en-US"/>
          </a:p>
        </p:txBody>
      </p:sp>
    </p:spTree>
    <p:extLst>
      <p:ext uri="{BB962C8B-B14F-4D97-AF65-F5344CB8AC3E}">
        <p14:creationId xmlns:p14="http://schemas.microsoft.com/office/powerpoint/2010/main" val="324448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practice is grounded in theory. All projects follow a modified four stage</a:t>
            </a:r>
            <a:r>
              <a:rPr lang="en-US" baseline="0" dirty="0" smtClean="0"/>
              <a:t> </a:t>
            </a:r>
            <a:r>
              <a:rPr lang="en-US" dirty="0" smtClean="0"/>
              <a:t>process that we developed with the Design Council. We begin with</a:t>
            </a:r>
            <a:r>
              <a:rPr lang="en-US" baseline="0" dirty="0" smtClean="0"/>
              <a:t> </a:t>
            </a:r>
            <a:r>
              <a:rPr lang="en-US" dirty="0" smtClean="0"/>
              <a:t>exploration of an issue with users, focus it down into a brief, then develop</a:t>
            </a:r>
            <a:r>
              <a:rPr lang="en-US" baseline="0" dirty="0" smtClean="0"/>
              <a:t> </a:t>
            </a:r>
            <a:r>
              <a:rPr lang="en-US" dirty="0" smtClean="0"/>
              <a:t>design ideas, and finally deliver creative and innovative solutions.</a:t>
            </a:r>
            <a:endParaRPr lang="en-US" dirty="0"/>
          </a:p>
        </p:txBody>
      </p:sp>
      <p:sp>
        <p:nvSpPr>
          <p:cNvPr id="4" name="Slide Number Placeholder 3"/>
          <p:cNvSpPr>
            <a:spLocks noGrp="1"/>
          </p:cNvSpPr>
          <p:nvPr>
            <p:ph type="sldNum" sz="quarter" idx="10"/>
          </p:nvPr>
        </p:nvSpPr>
        <p:spPr/>
        <p:txBody>
          <a:bodyPr/>
          <a:lstStyle/>
          <a:p>
            <a:fld id="{E5C80A92-B4B7-C540-BC96-34E4A5C9C22F}" type="slidenum">
              <a:rPr lang="en-US" smtClean="0"/>
              <a:t>7</a:t>
            </a:fld>
            <a:endParaRPr lang="en-US"/>
          </a:p>
        </p:txBody>
      </p:sp>
    </p:spTree>
    <p:extLst>
      <p:ext uri="{BB962C8B-B14F-4D97-AF65-F5344CB8AC3E}">
        <p14:creationId xmlns:p14="http://schemas.microsoft.com/office/powerpoint/2010/main" val="125054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0" kern="1200" dirty="0" smtClean="0">
                <a:solidFill>
                  <a:schemeClr val="tx1"/>
                </a:solidFill>
                <a:latin typeface="+mn-lt"/>
                <a:ea typeface="+mn-ea"/>
                <a:cs typeface="+mn-cs"/>
              </a:rPr>
              <a:t>Split into three groups:</a:t>
            </a:r>
          </a:p>
          <a:p>
            <a:pPr lvl="0"/>
            <a:endParaRPr lang="en-GB" sz="1200" b="0" kern="1200" dirty="0" smtClean="0">
              <a:solidFill>
                <a:schemeClr val="tx1"/>
              </a:solidFill>
              <a:latin typeface="+mn-lt"/>
              <a:ea typeface="+mn-ea"/>
              <a:cs typeface="+mn-cs"/>
            </a:endParaRPr>
          </a:p>
          <a:p>
            <a:pPr lvl="0"/>
            <a:r>
              <a:rPr lang="en-GB" sz="1200" b="0" kern="1200" dirty="0" smtClean="0">
                <a:solidFill>
                  <a:schemeClr val="tx1"/>
                </a:solidFill>
                <a:latin typeface="+mn-lt"/>
                <a:ea typeface="+mn-ea"/>
                <a:cs typeface="+mn-cs"/>
              </a:rPr>
              <a:t>Infection control</a:t>
            </a:r>
          </a:p>
          <a:p>
            <a:pPr lvl="0"/>
            <a:r>
              <a:rPr lang="en-GB" sz="1200" b="0" kern="1200" dirty="0" smtClean="0">
                <a:solidFill>
                  <a:schemeClr val="tx1"/>
                </a:solidFill>
                <a:latin typeface="+mn-lt"/>
                <a:ea typeface="+mn-ea"/>
                <a:cs typeface="+mn-cs"/>
              </a:rPr>
              <a:t>Medication</a:t>
            </a:r>
          </a:p>
          <a:p>
            <a:pPr lvl="0"/>
            <a:r>
              <a:rPr lang="en-GB" sz="1200" b="0" kern="1200" dirty="0" smtClean="0">
                <a:solidFill>
                  <a:schemeClr val="tx1"/>
                </a:solidFill>
                <a:latin typeface="+mn-lt"/>
                <a:ea typeface="+mn-ea"/>
                <a:cs typeface="+mn-cs"/>
              </a:rPr>
              <a:t>Communication</a:t>
            </a:r>
          </a:p>
          <a:p>
            <a:pPr lvl="0"/>
            <a:endParaRPr lang="en-GB" sz="1200" b="0" kern="1200" dirty="0" smtClean="0">
              <a:solidFill>
                <a:schemeClr val="tx1"/>
              </a:solidFill>
              <a:latin typeface="+mn-lt"/>
              <a:ea typeface="+mn-ea"/>
              <a:cs typeface="+mn-cs"/>
            </a:endParaRPr>
          </a:p>
          <a:p>
            <a:pPr lvl="0"/>
            <a:r>
              <a:rPr lang="en-GB" sz="1200" b="0" kern="1200" dirty="0" smtClean="0">
                <a:solidFill>
                  <a:schemeClr val="tx1"/>
                </a:solidFill>
                <a:latin typeface="+mn-lt"/>
                <a:ea typeface="+mn-ea"/>
                <a:cs typeface="+mn-cs"/>
              </a:rPr>
              <a:t>Listen out for errors specific to your groups</a:t>
            </a:r>
          </a:p>
          <a:p>
            <a:pPr lvl="0"/>
            <a:r>
              <a:rPr lang="en-GB" sz="1200" b="0" kern="1200" dirty="0" smtClean="0">
                <a:solidFill>
                  <a:schemeClr val="tx1"/>
                </a:solidFill>
                <a:latin typeface="+mn-lt"/>
                <a:ea typeface="+mn-ea"/>
                <a:cs typeface="+mn-cs"/>
              </a:rPr>
              <a:t>Take notes</a:t>
            </a: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b="1" kern="1200" dirty="0" smtClean="0">
                <a:solidFill>
                  <a:schemeClr val="tx1"/>
                </a:solidFill>
                <a:latin typeface="+mn-lt"/>
                <a:ea typeface="+mn-ea"/>
                <a:cs typeface="+mn-cs"/>
              </a:rPr>
              <a:t>Mr Smith</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Mr. Smith is in hospital.  He has had successful surgery to remove his bowel cancer, and is now recovering on Charles </a:t>
            </a:r>
            <a:r>
              <a:rPr lang="en-GB" sz="1200" kern="1200" dirty="0" err="1" smtClean="0">
                <a:solidFill>
                  <a:schemeClr val="tx1"/>
                </a:solidFill>
                <a:latin typeface="+mn-lt"/>
                <a:ea typeface="+mn-ea"/>
                <a:cs typeface="+mn-cs"/>
              </a:rPr>
              <a:t>Pannett</a:t>
            </a:r>
            <a:r>
              <a:rPr lang="en-GB" sz="1200" kern="1200" dirty="0" smtClean="0">
                <a:solidFill>
                  <a:schemeClr val="tx1"/>
                </a:solidFill>
                <a:latin typeface="+mn-lt"/>
                <a:ea typeface="+mn-ea"/>
                <a:cs typeface="+mn-cs"/>
              </a:rPr>
              <a:t> ward.  He is mobile, and recovering well.  However, it was a big operation, and so is on antibiotics, and the doctors have also ordered some chest physiotherapy as his lungs are not in great shape – he is a smoker.</a:t>
            </a:r>
          </a:p>
          <a:p>
            <a:r>
              <a:rPr lang="en-GB" sz="1200" kern="1200" dirty="0" smtClean="0">
                <a:solidFill>
                  <a:schemeClr val="tx1"/>
                </a:solidFill>
                <a:latin typeface="+mn-lt"/>
                <a:ea typeface="+mn-ea"/>
                <a:cs typeface="+mn-cs"/>
              </a:rPr>
              <a:t>The patient in the room next door is known to have MRSA.</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We pick up the story early the following morning before breakfast.</a:t>
            </a:r>
          </a:p>
          <a:p>
            <a:endParaRPr lang="en-GB" dirty="0"/>
          </a:p>
        </p:txBody>
      </p:sp>
      <p:sp>
        <p:nvSpPr>
          <p:cNvPr id="4" name="Slide Number Placeholder 3"/>
          <p:cNvSpPr>
            <a:spLocks noGrp="1"/>
          </p:cNvSpPr>
          <p:nvPr>
            <p:ph type="sldNum" sz="quarter" idx="10"/>
          </p:nvPr>
        </p:nvSpPr>
        <p:spPr/>
        <p:txBody>
          <a:bodyPr/>
          <a:lstStyle/>
          <a:p>
            <a:fld id="{600B264C-6DD6-484A-AFCF-F3C5E149641E}" type="slidenum">
              <a:rPr lang="en-GB" smtClean="0"/>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726F78A-4ECC-43B6-82BF-B9E9E25D7AB2}" type="datetime1">
              <a:rPr lang="en-US"/>
              <a:pPr/>
              <a:t>27/06/16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1400663-D04B-46F5-8D28-398A88086F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D78F36D1-F59E-430B-BACF-D5A57772CFC7}" type="datetime1">
              <a:rPr lang="en-US"/>
              <a:pPr/>
              <a:t>27/06/16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AB4FE9A-AC4D-4F3E-BF98-831097E91BE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B135ED6-8DE6-4EC1-BEAE-349529E3D519}" type="datetime1">
              <a:rPr lang="en-US"/>
              <a:pPr/>
              <a:t>27/06/16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ABEEB54-BEE1-43A0-B82A-4B513AD739F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892969" y="1151930"/>
            <a:ext cx="7358063" cy="2321719"/>
          </a:xfrm>
          <a:prstGeom prst="rect">
            <a:avLst/>
          </a:prstGeom>
        </p:spPr>
        <p:txBody>
          <a:bodyPr lIns="0" tIns="0" rIns="0" bIns="0" anchor="b"/>
          <a:lstStyle>
            <a:lvl1pPr defTabSz="410751">
              <a:defRPr sz="5600">
                <a:latin typeface="+mn-lt"/>
                <a:ea typeface="+mn-ea"/>
                <a:cs typeface="+mn-cs"/>
                <a:sym typeface="Helvetica Light"/>
              </a:defRPr>
            </a:lvl1pPr>
          </a:lstStyle>
          <a:p>
            <a:pPr lvl="0">
              <a:defRPr sz="1800"/>
            </a:pPr>
            <a:r>
              <a:rPr sz="5600"/>
              <a:t>Title Text</a:t>
            </a:r>
          </a:p>
        </p:txBody>
      </p:sp>
      <p:sp>
        <p:nvSpPr>
          <p:cNvPr id="7" name="Shape 7"/>
          <p:cNvSpPr>
            <a:spLocks noGrp="1"/>
          </p:cNvSpPr>
          <p:nvPr>
            <p:ph type="body" idx="1"/>
          </p:nvPr>
        </p:nvSpPr>
        <p:spPr>
          <a:xfrm>
            <a:off x="892969" y="3536156"/>
            <a:ext cx="7358063" cy="794742"/>
          </a:xfrm>
          <a:prstGeom prst="rect">
            <a:avLst/>
          </a:prstGeom>
        </p:spPr>
        <p:txBody>
          <a:bodyPr lIns="0" tIns="0" rIns="0" bIns="0"/>
          <a:lstStyle>
            <a:lvl1pPr marL="0" indent="0" algn="ctr" defTabSz="410751">
              <a:spcBef>
                <a:spcPts val="0"/>
              </a:spcBef>
              <a:buSzTx/>
              <a:buFontTx/>
              <a:buNone/>
              <a:defRPr sz="2200">
                <a:latin typeface="+mn-lt"/>
                <a:ea typeface="+mn-ea"/>
                <a:cs typeface="+mn-cs"/>
                <a:sym typeface="Helvetica Light"/>
              </a:defRPr>
            </a:lvl1pPr>
            <a:lvl2pPr marL="0" indent="160729" algn="ctr" defTabSz="410751">
              <a:spcBef>
                <a:spcPts val="0"/>
              </a:spcBef>
              <a:buSzTx/>
              <a:buFontTx/>
              <a:buNone/>
              <a:defRPr sz="2200">
                <a:latin typeface="+mn-lt"/>
                <a:ea typeface="+mn-ea"/>
                <a:cs typeface="+mn-cs"/>
                <a:sym typeface="Helvetica Light"/>
              </a:defRPr>
            </a:lvl2pPr>
            <a:lvl3pPr marL="0" indent="321457" algn="ctr" defTabSz="410751">
              <a:spcBef>
                <a:spcPts val="0"/>
              </a:spcBef>
              <a:buSzTx/>
              <a:buFontTx/>
              <a:buNone/>
              <a:defRPr sz="2200">
                <a:latin typeface="+mn-lt"/>
                <a:ea typeface="+mn-ea"/>
                <a:cs typeface="+mn-cs"/>
                <a:sym typeface="Helvetica Light"/>
              </a:defRPr>
            </a:lvl3pPr>
            <a:lvl4pPr marL="0" indent="482186" algn="ctr" defTabSz="410751">
              <a:spcBef>
                <a:spcPts val="0"/>
              </a:spcBef>
              <a:buSzTx/>
              <a:buFontTx/>
              <a:buNone/>
              <a:defRPr sz="2200">
                <a:latin typeface="+mn-lt"/>
                <a:ea typeface="+mn-ea"/>
                <a:cs typeface="+mn-cs"/>
                <a:sym typeface="Helvetica Light"/>
              </a:defRPr>
            </a:lvl4pPr>
            <a:lvl5pPr marL="0" indent="642915" algn="ctr" defTabSz="410751">
              <a:spcBef>
                <a:spcPts val="0"/>
              </a:spcBef>
              <a:buSzTx/>
              <a:buFontTx/>
              <a:buNone/>
              <a:defRPr sz="2200">
                <a:latin typeface="+mn-lt"/>
                <a:ea typeface="+mn-ea"/>
                <a:cs typeface="+mn-cs"/>
                <a:sym typeface="Helvetica Light"/>
              </a:defRPr>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149733783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D6859E3E-AFC0-4820-936A-575F215A776F}" type="datetime1">
              <a:rPr lang="en-US"/>
              <a:pPr/>
              <a:t>27/06/16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6C73284-123F-4333-956E-2773445254E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44DACAA8-A4CA-4CEA-9964-3C3E3AA44CA2}" type="datetime1">
              <a:rPr lang="en-US"/>
              <a:pPr/>
              <a:t>27/06/16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2E6A30-E84A-4A9B-B550-BD92DF64B6E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165DFCA5-F2FE-4589-B795-DEA2E1B6B712}" type="datetime1">
              <a:rPr lang="en-US"/>
              <a:pPr/>
              <a:t>27/06/16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27D1872-5793-4EF8-9FF8-1C8BA3C9AE9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A4C3532B-741F-4051-83F1-A7848AD2DA3F}" type="datetime1">
              <a:rPr lang="en-US"/>
              <a:pPr/>
              <a:t>27/06/16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AB4BD16-73D2-4F70-B208-76318D3052E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DF39270-A0F5-49A3-A0E2-37BECC0EC307}" type="datetime1">
              <a:rPr lang="en-US"/>
              <a:pPr/>
              <a:t>27/06/16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8701CC5-CE76-47A2-86DE-CB90575FE03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A73CA16-B6EE-45FA-A4EF-B473578EF808}" type="datetime1">
              <a:rPr lang="en-US"/>
              <a:pPr/>
              <a:t>27/06/16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DCE6FD6-44BE-4E7F-B5D2-AE8B2F1A527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D5C0E5A2-78AE-4E1F-8DFC-37393166522B}" type="datetime1">
              <a:rPr lang="en-US"/>
              <a:pPr/>
              <a:t>27/06/16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5A77880-3E6F-4C27-B67D-6033AC359C9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5A4D2612-ED89-4A7C-B590-741B1958F187}" type="datetime1">
              <a:rPr lang="en-US"/>
              <a:pPr/>
              <a:t>27/06/16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2C8554B-6724-4BB8-8151-A5CAFD9BDEB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150074B9-E7B5-4254-8458-EA70BEED6318}" type="datetime1">
              <a:rPr lang="en-US"/>
              <a:pPr/>
              <a:t>27/06/16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DC3AEF19-30D2-4887-B6EE-BEE993D3EC6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6.ti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jpeg"/><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ing_brandmark_418 [Converted]-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50" y="1414689"/>
            <a:ext cx="2064210" cy="574151"/>
          </a:xfrm>
          <a:prstGeom prst="rect">
            <a:avLst/>
          </a:prstGeom>
        </p:spPr>
      </p:pic>
      <p:sp>
        <p:nvSpPr>
          <p:cNvPr id="5" name="Shape 46"/>
          <p:cNvSpPr/>
          <p:nvPr/>
        </p:nvSpPr>
        <p:spPr>
          <a:xfrm>
            <a:off x="265883" y="599240"/>
            <a:ext cx="8516539" cy="1850533"/>
          </a:xfrm>
          <a:prstGeom prst="rect">
            <a:avLst/>
          </a:prstGeom>
          <a:ln w="12700">
            <a:miter lim="400000"/>
          </a:ln>
          <a:extLst>
            <a:ext uri="{C572A759-6A51-4108-AA02-DFA0A04FC94B}">
              <ma14:wrappingTextBoxFlag xmlns:ma14="http://schemas.microsoft.com/office/mac/drawingml/2011/main" val="1"/>
            </a:ext>
          </a:extLst>
        </p:spPr>
        <p:txBody>
          <a:bodyPr lIns="50006" tIns="50006" rIns="50006" bIns="50006"/>
          <a:lstStyle/>
          <a:p>
            <a:pPr lvl="0" algn="l">
              <a:lnSpc>
                <a:spcPct val="90000"/>
              </a:lnSpc>
              <a:defRPr sz="1800">
                <a:solidFill>
                  <a:srgbClr val="000000"/>
                </a:solidFill>
              </a:defRPr>
            </a:pPr>
            <a:r>
              <a:rPr lang="en-GB" sz="3000" dirty="0" smtClean="0">
                <a:solidFill>
                  <a:schemeClr val="bg1">
                    <a:lumMod val="50000"/>
                  </a:schemeClr>
                </a:solidFill>
                <a:latin typeface="BentonSans-Medium"/>
                <a:ea typeface="BentonSans Regular"/>
                <a:cs typeface="BentonSans-Medium"/>
                <a:sym typeface="BentonSans Regular"/>
              </a:rPr>
              <a:t>Colum Lowe</a:t>
            </a:r>
          </a:p>
          <a:p>
            <a:pPr lvl="0" algn="l">
              <a:lnSpc>
                <a:spcPct val="90000"/>
              </a:lnSpc>
              <a:defRPr sz="1800">
                <a:solidFill>
                  <a:srgbClr val="000000"/>
                </a:solidFill>
              </a:defRPr>
            </a:pPr>
            <a:r>
              <a:rPr lang="en-GB" dirty="0" smtClean="0">
                <a:solidFill>
                  <a:schemeClr val="bg1">
                    <a:lumMod val="50000"/>
                  </a:schemeClr>
                </a:solidFill>
                <a:latin typeface="BentonSans-Medium"/>
                <a:ea typeface="BentonSans Regular"/>
                <a:cs typeface="BentonSans-Medium"/>
                <a:sym typeface="BentonSans Regular"/>
              </a:rPr>
              <a:t>partner</a:t>
            </a:r>
            <a:endParaRPr dirty="0">
              <a:solidFill>
                <a:schemeClr val="bg1">
                  <a:lumMod val="50000"/>
                </a:schemeClr>
              </a:solidFill>
              <a:latin typeface="BentonSans-Medium"/>
              <a:ea typeface="BentonSans Regular"/>
              <a:cs typeface="BentonSans-Medium"/>
              <a:sym typeface="BentonSans Regular"/>
            </a:endParaRPr>
          </a:p>
        </p:txBody>
      </p:sp>
      <p:sp>
        <p:nvSpPr>
          <p:cNvPr id="6" name="Shape 47"/>
          <p:cNvSpPr/>
          <p:nvPr/>
        </p:nvSpPr>
        <p:spPr>
          <a:xfrm>
            <a:off x="347550" y="392906"/>
            <a:ext cx="1104343" cy="2978"/>
          </a:xfrm>
          <a:prstGeom prst="line">
            <a:avLst/>
          </a:prstGeom>
          <a:ln w="76200" cmpd="sng">
            <a:solidFill>
              <a:schemeClr val="tx1"/>
            </a:solidFill>
            <a:miter lim="400000"/>
          </a:ln>
        </p:spPr>
        <p:txBody>
          <a:bodyPr lIns="0" tIns="0" rIns="0" bIns="0" anchor="ctr"/>
          <a:lstStyle/>
          <a:p>
            <a:pPr defTabSz="257175">
              <a:defRPr sz="1200">
                <a:solidFill>
                  <a:srgbClr val="000000"/>
                </a:solidFill>
                <a:latin typeface="Helvetica"/>
                <a:ea typeface="Helvetica"/>
                <a:cs typeface="Helvetica"/>
                <a:sym typeface="Helvetica"/>
              </a:defRPr>
            </a:pPr>
            <a:endParaRPr sz="1000" dirty="0"/>
          </a:p>
        </p:txBody>
      </p:sp>
      <p:sp>
        <p:nvSpPr>
          <p:cNvPr id="7" name="Shape 46"/>
          <p:cNvSpPr/>
          <p:nvPr/>
        </p:nvSpPr>
        <p:spPr>
          <a:xfrm>
            <a:off x="347550" y="3306659"/>
            <a:ext cx="8516539" cy="1850533"/>
          </a:xfrm>
          <a:prstGeom prst="rect">
            <a:avLst/>
          </a:prstGeom>
          <a:ln w="12700">
            <a:miter lim="400000"/>
          </a:ln>
          <a:extLst>
            <a:ext uri="{C572A759-6A51-4108-AA02-DFA0A04FC94B}">
              <ma14:wrappingTextBoxFlag xmlns:ma14="http://schemas.microsoft.com/office/mac/drawingml/2011/main" val="1"/>
            </a:ext>
          </a:extLst>
        </p:spPr>
        <p:txBody>
          <a:bodyPr lIns="50006" tIns="50006" rIns="50006" bIns="50006"/>
          <a:lstStyle/>
          <a:p>
            <a:pPr lvl="0" algn="l">
              <a:lnSpc>
                <a:spcPct val="90000"/>
              </a:lnSpc>
              <a:defRPr sz="1800">
                <a:solidFill>
                  <a:srgbClr val="000000"/>
                </a:solidFill>
              </a:defRPr>
            </a:pPr>
            <a:r>
              <a:rPr lang="en-GB" sz="3000" dirty="0" smtClean="0">
                <a:latin typeface="BentonSans-Medium"/>
                <a:ea typeface="BentonSans Regular"/>
                <a:cs typeface="BentonSans-Medium"/>
                <a:sym typeface="BentonSans Regular"/>
              </a:rPr>
              <a:t>Why Design Matters in Healthcare</a:t>
            </a:r>
          </a:p>
        </p:txBody>
      </p:sp>
    </p:spTree>
    <p:extLst>
      <p:ext uri="{BB962C8B-B14F-4D97-AF65-F5344CB8AC3E}">
        <p14:creationId xmlns:p14="http://schemas.microsoft.com/office/powerpoint/2010/main" val="29283930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2 nursing handover.jpg"/>
          <p:cNvPicPr>
            <a:picLocks noChangeAspect="1"/>
          </p:cNvPicPr>
          <p:nvPr/>
        </p:nvPicPr>
        <p:blipFill>
          <a:blip r:embed="rId3" cstate="print"/>
          <a:stretch>
            <a:fillRect/>
          </a:stretch>
        </p:blipFill>
        <p:spPr>
          <a:xfrm>
            <a:off x="35496" y="130893"/>
            <a:ext cx="9144000" cy="6596213"/>
          </a:xfrm>
          <a:prstGeom prst="rect">
            <a:avLst/>
          </a:prstGeom>
        </p:spPr>
      </p:pic>
      <p:sp>
        <p:nvSpPr>
          <p:cNvPr id="4" name="TextBox 4"/>
          <p:cNvSpPr txBox="1">
            <a:spLocks noChangeArrowheads="1"/>
          </p:cNvSpPr>
          <p:nvPr/>
        </p:nvSpPr>
        <p:spPr bwMode="auto">
          <a:xfrm>
            <a:off x="179512" y="476672"/>
            <a:ext cx="2518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2. Nursing handover</a:t>
            </a:r>
            <a:endParaRPr lang="en-GB" sz="2800" b="1" dirty="0">
              <a:latin typeface="Verveine" charset="0"/>
            </a:endParaRPr>
          </a:p>
        </p:txBody>
      </p:sp>
    </p:spTree>
    <p:extLst>
      <p:ext uri="{BB962C8B-B14F-4D97-AF65-F5344CB8AC3E}">
        <p14:creationId xmlns:p14="http://schemas.microsoft.com/office/powerpoint/2010/main" val="23402658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 ward round.jpg"/>
          <p:cNvPicPr>
            <a:picLocks noChangeAspect="1"/>
          </p:cNvPicPr>
          <p:nvPr/>
        </p:nvPicPr>
        <p:blipFill>
          <a:blip r:embed="rId3" cstate="print"/>
          <a:stretch>
            <a:fillRect/>
          </a:stretch>
        </p:blipFill>
        <p:spPr>
          <a:xfrm>
            <a:off x="0" y="173993"/>
            <a:ext cx="9144000" cy="6510014"/>
          </a:xfrm>
          <a:prstGeom prst="rect">
            <a:avLst/>
          </a:prstGeom>
        </p:spPr>
      </p:pic>
      <p:sp>
        <p:nvSpPr>
          <p:cNvPr id="4" name="TextBox 4"/>
          <p:cNvSpPr txBox="1">
            <a:spLocks noChangeArrowheads="1"/>
          </p:cNvSpPr>
          <p:nvPr/>
        </p:nvSpPr>
        <p:spPr bwMode="auto">
          <a:xfrm>
            <a:off x="3851920" y="548680"/>
            <a:ext cx="28066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3. Doctors’ ward round</a:t>
            </a:r>
            <a:endParaRPr lang="en-GB" sz="2800" b="1" dirty="0">
              <a:latin typeface="Verveine" charset="0"/>
            </a:endParaRPr>
          </a:p>
        </p:txBody>
      </p:sp>
    </p:spTree>
    <p:extLst>
      <p:ext uri="{BB962C8B-B14F-4D97-AF65-F5344CB8AC3E}">
        <p14:creationId xmlns:p14="http://schemas.microsoft.com/office/powerpoint/2010/main" val="10447648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 Breakfast.jpg"/>
          <p:cNvPicPr>
            <a:picLocks noChangeAspect="1"/>
          </p:cNvPicPr>
          <p:nvPr/>
        </p:nvPicPr>
        <p:blipFill>
          <a:blip r:embed="rId3" cstate="print"/>
          <a:stretch>
            <a:fillRect/>
          </a:stretch>
        </p:blipFill>
        <p:spPr>
          <a:xfrm>
            <a:off x="2050440" y="0"/>
            <a:ext cx="5043119" cy="6858000"/>
          </a:xfrm>
          <a:prstGeom prst="rect">
            <a:avLst/>
          </a:prstGeom>
        </p:spPr>
      </p:pic>
      <p:sp>
        <p:nvSpPr>
          <p:cNvPr id="4" name="TextBox 4"/>
          <p:cNvSpPr txBox="1">
            <a:spLocks noChangeArrowheads="1"/>
          </p:cNvSpPr>
          <p:nvPr/>
        </p:nvSpPr>
        <p:spPr bwMode="auto">
          <a:xfrm>
            <a:off x="2411760" y="260648"/>
            <a:ext cx="16222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4. Breakfast</a:t>
            </a:r>
            <a:endParaRPr lang="en-GB" sz="2800" b="1" dirty="0">
              <a:latin typeface="Verveine" charset="0"/>
            </a:endParaRPr>
          </a:p>
        </p:txBody>
      </p:sp>
    </p:spTree>
    <p:extLst>
      <p:ext uri="{BB962C8B-B14F-4D97-AF65-F5344CB8AC3E}">
        <p14:creationId xmlns:p14="http://schemas.microsoft.com/office/powerpoint/2010/main" val="33874996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5 drugs round not in stock.jpg"/>
          <p:cNvPicPr>
            <a:picLocks noChangeAspect="1"/>
          </p:cNvPicPr>
          <p:nvPr/>
        </p:nvPicPr>
        <p:blipFill>
          <a:blip r:embed="rId3" cstate="print"/>
          <a:stretch>
            <a:fillRect/>
          </a:stretch>
        </p:blipFill>
        <p:spPr>
          <a:xfrm>
            <a:off x="1497767" y="0"/>
            <a:ext cx="6148465" cy="6858000"/>
          </a:xfrm>
          <a:prstGeom prst="rect">
            <a:avLst/>
          </a:prstGeom>
        </p:spPr>
      </p:pic>
      <p:sp>
        <p:nvSpPr>
          <p:cNvPr id="4" name="TextBox 4"/>
          <p:cNvSpPr txBox="1">
            <a:spLocks noChangeArrowheads="1"/>
          </p:cNvSpPr>
          <p:nvPr/>
        </p:nvSpPr>
        <p:spPr bwMode="auto">
          <a:xfrm>
            <a:off x="5436096" y="332656"/>
            <a:ext cx="18773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a:latin typeface="Verveine" charset="0"/>
              </a:rPr>
              <a:t>5</a:t>
            </a:r>
            <a:r>
              <a:rPr lang="en-GB" sz="2800" dirty="0" smtClean="0">
                <a:latin typeface="Verveine" charset="0"/>
              </a:rPr>
              <a:t>. Drugs round</a:t>
            </a:r>
            <a:endParaRPr lang="en-GB" sz="2800" b="1" dirty="0">
              <a:latin typeface="Verveine" charset="0"/>
            </a:endParaRPr>
          </a:p>
        </p:txBody>
      </p:sp>
    </p:spTree>
    <p:extLst>
      <p:ext uri="{BB962C8B-B14F-4D97-AF65-F5344CB8AC3E}">
        <p14:creationId xmlns:p14="http://schemas.microsoft.com/office/powerpoint/2010/main" val="7027566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 vs round not notice rr.jpg"/>
          <p:cNvPicPr>
            <a:picLocks noChangeAspect="1"/>
          </p:cNvPicPr>
          <p:nvPr/>
        </p:nvPicPr>
        <p:blipFill>
          <a:blip r:embed="rId3" cstate="print"/>
          <a:stretch>
            <a:fillRect/>
          </a:stretch>
        </p:blipFill>
        <p:spPr>
          <a:xfrm>
            <a:off x="0" y="727800"/>
            <a:ext cx="9144000" cy="5402399"/>
          </a:xfrm>
          <a:prstGeom prst="rect">
            <a:avLst/>
          </a:prstGeom>
        </p:spPr>
      </p:pic>
      <p:sp>
        <p:nvSpPr>
          <p:cNvPr id="4" name="TextBox 4"/>
          <p:cNvSpPr txBox="1">
            <a:spLocks noChangeArrowheads="1"/>
          </p:cNvSpPr>
          <p:nvPr/>
        </p:nvSpPr>
        <p:spPr bwMode="auto">
          <a:xfrm>
            <a:off x="179512" y="1052736"/>
            <a:ext cx="24321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a:latin typeface="Verveine" charset="0"/>
              </a:rPr>
              <a:t>6</a:t>
            </a:r>
            <a:r>
              <a:rPr lang="en-GB" sz="2800" dirty="0" smtClean="0">
                <a:latin typeface="Verveine" charset="0"/>
              </a:rPr>
              <a:t>. Vital signs round</a:t>
            </a:r>
            <a:endParaRPr lang="en-GB" sz="2800" b="1" dirty="0">
              <a:latin typeface="Verveine" charset="0"/>
            </a:endParaRPr>
          </a:p>
        </p:txBody>
      </p:sp>
    </p:spTree>
    <p:extLst>
      <p:ext uri="{BB962C8B-B14F-4D97-AF65-F5344CB8AC3E}">
        <p14:creationId xmlns:p14="http://schemas.microsoft.com/office/powerpoint/2010/main" val="18067253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 drugs round not signed.jpg"/>
          <p:cNvPicPr>
            <a:picLocks noChangeAspect="1"/>
          </p:cNvPicPr>
          <p:nvPr/>
        </p:nvPicPr>
        <p:blipFill>
          <a:blip r:embed="rId3" cstate="print"/>
          <a:stretch>
            <a:fillRect/>
          </a:stretch>
        </p:blipFill>
        <p:spPr>
          <a:xfrm>
            <a:off x="1368101" y="0"/>
            <a:ext cx="6407797" cy="6858000"/>
          </a:xfrm>
          <a:prstGeom prst="rect">
            <a:avLst/>
          </a:prstGeom>
        </p:spPr>
      </p:pic>
      <p:sp>
        <p:nvSpPr>
          <p:cNvPr id="4" name="TextBox 4"/>
          <p:cNvSpPr txBox="1">
            <a:spLocks noChangeArrowheads="1"/>
          </p:cNvSpPr>
          <p:nvPr/>
        </p:nvSpPr>
        <p:spPr bwMode="auto">
          <a:xfrm>
            <a:off x="1604483" y="1700808"/>
            <a:ext cx="18873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7. Drugs round</a:t>
            </a:r>
            <a:endParaRPr lang="en-GB" sz="2800" b="1" dirty="0">
              <a:latin typeface="Verveine" charset="0"/>
            </a:endParaRPr>
          </a:p>
        </p:txBody>
      </p:sp>
    </p:spTree>
    <p:extLst>
      <p:ext uri="{BB962C8B-B14F-4D97-AF65-F5344CB8AC3E}">
        <p14:creationId xmlns:p14="http://schemas.microsoft.com/office/powerpoint/2010/main" val="21697164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 vs round notice rr up but not communicated.jpg"/>
          <p:cNvPicPr>
            <a:picLocks noChangeAspect="1"/>
          </p:cNvPicPr>
          <p:nvPr/>
        </p:nvPicPr>
        <p:blipFill>
          <a:blip r:embed="rId3" cstate="print"/>
          <a:stretch>
            <a:fillRect/>
          </a:stretch>
        </p:blipFill>
        <p:spPr>
          <a:xfrm>
            <a:off x="2068417" y="0"/>
            <a:ext cx="5007166" cy="6858000"/>
          </a:xfrm>
          <a:prstGeom prst="rect">
            <a:avLst/>
          </a:prstGeom>
        </p:spPr>
      </p:pic>
      <p:sp>
        <p:nvSpPr>
          <p:cNvPr id="4" name="TextBox 4"/>
          <p:cNvSpPr txBox="1">
            <a:spLocks noChangeArrowheads="1"/>
          </p:cNvSpPr>
          <p:nvPr/>
        </p:nvSpPr>
        <p:spPr bwMode="auto">
          <a:xfrm>
            <a:off x="4499992" y="116632"/>
            <a:ext cx="24396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a:latin typeface="Verveine" charset="0"/>
              </a:rPr>
              <a:t>8</a:t>
            </a:r>
            <a:r>
              <a:rPr lang="en-GB" sz="2800" dirty="0" smtClean="0">
                <a:latin typeface="Verveine" charset="0"/>
              </a:rPr>
              <a:t>. Vital signs round</a:t>
            </a:r>
            <a:endParaRPr lang="en-GB" sz="2800" b="1" dirty="0">
              <a:latin typeface="Verveine" charset="0"/>
            </a:endParaRPr>
          </a:p>
        </p:txBody>
      </p:sp>
    </p:spTree>
    <p:extLst>
      <p:ext uri="{BB962C8B-B14F-4D97-AF65-F5344CB8AC3E}">
        <p14:creationId xmlns:p14="http://schemas.microsoft.com/office/powerpoint/2010/main" val="21617817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 lunch.jpg"/>
          <p:cNvPicPr>
            <a:picLocks noChangeAspect="1"/>
          </p:cNvPicPr>
          <p:nvPr/>
        </p:nvPicPr>
        <p:blipFill>
          <a:blip r:embed="rId3" cstate="print"/>
          <a:stretch>
            <a:fillRect/>
          </a:stretch>
        </p:blipFill>
        <p:spPr>
          <a:xfrm>
            <a:off x="0" y="170887"/>
            <a:ext cx="9144000" cy="6516226"/>
          </a:xfrm>
          <a:prstGeom prst="rect">
            <a:avLst/>
          </a:prstGeom>
        </p:spPr>
      </p:pic>
      <p:sp>
        <p:nvSpPr>
          <p:cNvPr id="4" name="TextBox 4"/>
          <p:cNvSpPr txBox="1">
            <a:spLocks noChangeArrowheads="1"/>
          </p:cNvSpPr>
          <p:nvPr/>
        </p:nvSpPr>
        <p:spPr bwMode="auto">
          <a:xfrm>
            <a:off x="4427984" y="405237"/>
            <a:ext cx="11667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9. Lunch</a:t>
            </a:r>
            <a:endParaRPr lang="en-GB" sz="2800" b="1" dirty="0">
              <a:latin typeface="Verveine" charset="0"/>
            </a:endParaRPr>
          </a:p>
        </p:txBody>
      </p:sp>
    </p:spTree>
    <p:extLst>
      <p:ext uri="{BB962C8B-B14F-4D97-AF65-F5344CB8AC3E}">
        <p14:creationId xmlns:p14="http://schemas.microsoft.com/office/powerpoint/2010/main" val="38424905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 drugs not taken thought allergic.jpg"/>
          <p:cNvPicPr>
            <a:picLocks noChangeAspect="1"/>
          </p:cNvPicPr>
          <p:nvPr/>
        </p:nvPicPr>
        <p:blipFill>
          <a:blip r:embed="rId3" cstate="print"/>
          <a:stretch>
            <a:fillRect/>
          </a:stretch>
        </p:blipFill>
        <p:spPr>
          <a:xfrm>
            <a:off x="1762544" y="0"/>
            <a:ext cx="5618911" cy="6858000"/>
          </a:xfrm>
          <a:prstGeom prst="rect">
            <a:avLst/>
          </a:prstGeom>
        </p:spPr>
      </p:pic>
      <p:sp>
        <p:nvSpPr>
          <p:cNvPr id="4" name="TextBox 4"/>
          <p:cNvSpPr txBox="1">
            <a:spLocks noChangeArrowheads="1"/>
          </p:cNvSpPr>
          <p:nvPr/>
        </p:nvSpPr>
        <p:spPr bwMode="auto">
          <a:xfrm>
            <a:off x="2051720" y="143054"/>
            <a:ext cx="19710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10. Drugs round</a:t>
            </a:r>
            <a:endParaRPr lang="en-GB" sz="2800" b="1" dirty="0">
              <a:latin typeface="Verveine" charset="0"/>
            </a:endParaRPr>
          </a:p>
        </p:txBody>
      </p:sp>
    </p:spTree>
    <p:extLst>
      <p:ext uri="{BB962C8B-B14F-4D97-AF65-F5344CB8AC3E}">
        <p14:creationId xmlns:p14="http://schemas.microsoft.com/office/powerpoint/2010/main" val="31045605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vs round call doc.jpg"/>
          <p:cNvPicPr>
            <a:picLocks noChangeAspect="1"/>
          </p:cNvPicPr>
          <p:nvPr/>
        </p:nvPicPr>
        <p:blipFill>
          <a:blip r:embed="rId3" cstate="print"/>
          <a:stretch>
            <a:fillRect/>
          </a:stretch>
        </p:blipFill>
        <p:spPr>
          <a:xfrm>
            <a:off x="0" y="293914"/>
            <a:ext cx="9144000" cy="6270171"/>
          </a:xfrm>
          <a:prstGeom prst="rect">
            <a:avLst/>
          </a:prstGeom>
        </p:spPr>
      </p:pic>
      <p:sp>
        <p:nvSpPr>
          <p:cNvPr id="4" name="TextBox 4"/>
          <p:cNvSpPr txBox="1">
            <a:spLocks noChangeArrowheads="1"/>
          </p:cNvSpPr>
          <p:nvPr/>
        </p:nvSpPr>
        <p:spPr bwMode="auto">
          <a:xfrm>
            <a:off x="251520" y="404664"/>
            <a:ext cx="24726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11. Vital signs round</a:t>
            </a:r>
            <a:endParaRPr lang="en-GB" sz="2800" b="1" dirty="0">
              <a:latin typeface="Verveine" charset="0"/>
            </a:endParaRPr>
          </a:p>
        </p:txBody>
      </p:sp>
    </p:spTree>
    <p:extLst>
      <p:ext uri="{BB962C8B-B14F-4D97-AF65-F5344CB8AC3E}">
        <p14:creationId xmlns:p14="http://schemas.microsoft.com/office/powerpoint/2010/main" val="42551092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hilip Vile_3597-filtered.jpeg"/>
          <p:cNvPicPr/>
          <p:nvPr/>
        </p:nvPicPr>
        <p:blipFill>
          <a:blip r:embed="rId3">
            <a:extLst/>
          </a:blip>
          <a:stretch>
            <a:fillRect/>
          </a:stretch>
        </p:blipFill>
        <p:spPr>
          <a:xfrm>
            <a:off x="0" y="0"/>
            <a:ext cx="9153903" cy="6857799"/>
          </a:xfrm>
          <a:prstGeom prst="rect">
            <a:avLst/>
          </a:prstGeom>
          <a:ln w="12700">
            <a:miter lim="400000"/>
          </a:ln>
        </p:spPr>
      </p:pic>
      <p:pic>
        <p:nvPicPr>
          <p:cNvPr id="45" name="droppedImage.pdf"/>
          <p:cNvPicPr/>
          <p:nvPr/>
        </p:nvPicPr>
        <p:blipFill>
          <a:blip r:embed="rId4">
            <a:extLst/>
          </a:blip>
          <a:stretch>
            <a:fillRect/>
          </a:stretch>
        </p:blipFill>
        <p:spPr>
          <a:xfrm>
            <a:off x="7808479" y="392906"/>
            <a:ext cx="973943" cy="622875"/>
          </a:xfrm>
          <a:prstGeom prst="rect">
            <a:avLst/>
          </a:prstGeom>
          <a:ln w="12700">
            <a:miter lim="400000"/>
          </a:ln>
        </p:spPr>
      </p:pic>
      <p:sp>
        <p:nvSpPr>
          <p:cNvPr id="46" name="Shape 46"/>
          <p:cNvSpPr/>
          <p:nvPr/>
        </p:nvSpPr>
        <p:spPr>
          <a:xfrm>
            <a:off x="265883" y="599240"/>
            <a:ext cx="8516539" cy="1850533"/>
          </a:xfrm>
          <a:prstGeom prst="rect">
            <a:avLst/>
          </a:prstGeom>
          <a:ln w="12700">
            <a:miter lim="400000"/>
          </a:ln>
          <a:extLst>
            <a:ext uri="{C572A759-6A51-4108-AA02-DFA0A04FC94B}">
              <ma14:wrappingTextBoxFlag xmlns:ma14="http://schemas.microsoft.com/office/mac/drawingml/2011/main" val="1"/>
            </a:ext>
          </a:extLst>
        </p:spPr>
        <p:txBody>
          <a:bodyPr lIns="50006" tIns="50006" rIns="50006" bIns="50006"/>
          <a:lstStyle/>
          <a:p>
            <a:pPr lvl="0" algn="l">
              <a:lnSpc>
                <a:spcPct val="90000"/>
              </a:lnSpc>
              <a:defRPr sz="1800">
                <a:solidFill>
                  <a:srgbClr val="000000"/>
                </a:solidFill>
              </a:defRPr>
            </a:pPr>
            <a:r>
              <a:rPr lang="en-GB" sz="3000" dirty="0">
                <a:solidFill>
                  <a:srgbClr val="FFFFFF"/>
                </a:solidFill>
                <a:latin typeface="BentonSans-Medium"/>
                <a:ea typeface="BentonSans Regular"/>
                <a:cs typeface="BentonSans-Medium"/>
                <a:sym typeface="BentonSans Regular"/>
              </a:rPr>
              <a:t>The Helen Hamlyn Centre for </a:t>
            </a:r>
            <a:r>
              <a:rPr lang="en-GB" sz="3000" dirty="0" smtClean="0">
                <a:solidFill>
                  <a:srgbClr val="FFFFFF"/>
                </a:solidFill>
                <a:latin typeface="BentonSans-Medium"/>
                <a:ea typeface="BentonSans Regular"/>
                <a:cs typeface="BentonSans-Medium"/>
                <a:sym typeface="BentonSans Regular"/>
              </a:rPr>
              <a:t>Design</a:t>
            </a:r>
            <a:endParaRPr sz="3000" dirty="0">
              <a:solidFill>
                <a:srgbClr val="FFFFFF"/>
              </a:solidFill>
              <a:latin typeface="BentonSans-Medium"/>
              <a:ea typeface="BentonSans Regular"/>
              <a:cs typeface="BentonSans-Medium"/>
              <a:sym typeface="BentonSans Regular"/>
            </a:endParaRPr>
          </a:p>
        </p:txBody>
      </p:sp>
      <p:sp>
        <p:nvSpPr>
          <p:cNvPr id="47" name="Shape 47"/>
          <p:cNvSpPr/>
          <p:nvPr/>
        </p:nvSpPr>
        <p:spPr>
          <a:xfrm>
            <a:off x="347550" y="392906"/>
            <a:ext cx="1104343" cy="2978"/>
          </a:xfrm>
          <a:prstGeom prst="line">
            <a:avLst/>
          </a:prstGeom>
          <a:ln w="76200" cmpd="sng">
            <a:solidFill>
              <a:srgbClr val="FFFFFF"/>
            </a:solidFill>
            <a:miter lim="400000"/>
          </a:ln>
        </p:spPr>
        <p:txBody>
          <a:bodyPr lIns="0" tIns="0" rIns="0" bIns="0" anchor="ctr"/>
          <a:lstStyle/>
          <a:p>
            <a:pPr defTabSz="257175">
              <a:defRPr sz="1200">
                <a:solidFill>
                  <a:srgbClr val="000000"/>
                </a:solidFill>
                <a:latin typeface="Helvetica"/>
                <a:ea typeface="Helvetica"/>
                <a:cs typeface="Helvetica"/>
                <a:sym typeface="Helvetica"/>
              </a:defRPr>
            </a:pPr>
            <a:endParaRPr sz="1000" dirty="0"/>
          </a:p>
        </p:txBody>
      </p:sp>
    </p:spTree>
    <p:extLst>
      <p:ext uri="{BB962C8B-B14F-4D97-AF65-F5344CB8AC3E}">
        <p14:creationId xmlns:p14="http://schemas.microsoft.com/office/powerpoint/2010/main" val="16756725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 visitors.jpg"/>
          <p:cNvPicPr>
            <a:picLocks noChangeAspect="1"/>
          </p:cNvPicPr>
          <p:nvPr/>
        </p:nvPicPr>
        <p:blipFill>
          <a:blip r:embed="rId3" cstate="print"/>
          <a:stretch>
            <a:fillRect/>
          </a:stretch>
        </p:blipFill>
        <p:spPr>
          <a:xfrm>
            <a:off x="176784" y="73152"/>
            <a:ext cx="8790432" cy="6711696"/>
          </a:xfrm>
          <a:prstGeom prst="rect">
            <a:avLst/>
          </a:prstGeom>
        </p:spPr>
      </p:pic>
      <p:sp>
        <p:nvSpPr>
          <p:cNvPr id="4" name="TextBox 4"/>
          <p:cNvSpPr txBox="1">
            <a:spLocks noChangeArrowheads="1"/>
          </p:cNvSpPr>
          <p:nvPr/>
        </p:nvSpPr>
        <p:spPr bwMode="auto">
          <a:xfrm>
            <a:off x="395536" y="332656"/>
            <a:ext cx="13901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12. Visitors</a:t>
            </a:r>
            <a:endParaRPr lang="en-GB" sz="2800" b="1" dirty="0">
              <a:latin typeface="Verveine" charset="0"/>
            </a:endParaRPr>
          </a:p>
        </p:txBody>
      </p:sp>
    </p:spTree>
    <p:extLst>
      <p:ext uri="{BB962C8B-B14F-4D97-AF65-F5344CB8AC3E}">
        <p14:creationId xmlns:p14="http://schemas.microsoft.com/office/powerpoint/2010/main" val="24220751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 transfer.jpg"/>
          <p:cNvPicPr>
            <a:picLocks noChangeAspect="1"/>
          </p:cNvPicPr>
          <p:nvPr/>
        </p:nvPicPr>
        <p:blipFill>
          <a:blip r:embed="rId3" cstate="print"/>
          <a:stretch>
            <a:fillRect/>
          </a:stretch>
        </p:blipFill>
        <p:spPr>
          <a:xfrm>
            <a:off x="1803082" y="0"/>
            <a:ext cx="5537835" cy="6858000"/>
          </a:xfrm>
          <a:prstGeom prst="rect">
            <a:avLst/>
          </a:prstGeom>
        </p:spPr>
      </p:pic>
      <p:sp>
        <p:nvSpPr>
          <p:cNvPr id="4" name="TextBox 4"/>
          <p:cNvSpPr txBox="1">
            <a:spLocks noChangeArrowheads="1"/>
          </p:cNvSpPr>
          <p:nvPr/>
        </p:nvSpPr>
        <p:spPr bwMode="auto">
          <a:xfrm>
            <a:off x="2123728" y="268586"/>
            <a:ext cx="15183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13. Transfer</a:t>
            </a:r>
            <a:endParaRPr lang="en-GB" sz="2800" b="1" dirty="0">
              <a:latin typeface="Verveine" charset="0"/>
            </a:endParaRPr>
          </a:p>
        </p:txBody>
      </p:sp>
    </p:spTree>
    <p:extLst>
      <p:ext uri="{BB962C8B-B14F-4D97-AF65-F5344CB8AC3E}">
        <p14:creationId xmlns:p14="http://schemas.microsoft.com/office/powerpoint/2010/main" val="10141474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00 fram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4150"/>
            <a:ext cx="9144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7"/>
          <p:cNvSpPr txBox="1">
            <a:spLocks noChangeArrowheads="1"/>
          </p:cNvSpPr>
          <p:nvPr/>
        </p:nvSpPr>
        <p:spPr bwMode="auto">
          <a:xfrm>
            <a:off x="3342399" y="1125538"/>
            <a:ext cx="2459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b="1" dirty="0">
                <a:latin typeface="Verveine" charset="0"/>
              </a:rPr>
              <a:t>Small groups</a:t>
            </a:r>
          </a:p>
        </p:txBody>
      </p:sp>
      <p:sp>
        <p:nvSpPr>
          <p:cNvPr id="31748" name="TextBox 4"/>
          <p:cNvSpPr txBox="1">
            <a:spLocks noChangeArrowheads="1"/>
          </p:cNvSpPr>
          <p:nvPr/>
        </p:nvSpPr>
        <p:spPr bwMode="auto">
          <a:xfrm>
            <a:off x="1639271" y="2420938"/>
            <a:ext cx="586545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a:latin typeface="Verveine" charset="0"/>
              </a:rPr>
              <a:t>Identify top three errors in your theme </a:t>
            </a:r>
            <a:r>
              <a:rPr lang="en-GB" sz="2800" dirty="0" smtClean="0">
                <a:latin typeface="Verveine" charset="0"/>
              </a:rPr>
              <a:t>(10 </a:t>
            </a:r>
            <a:r>
              <a:rPr lang="en-GB" sz="2800" dirty="0" err="1">
                <a:latin typeface="Verveine" charset="0"/>
              </a:rPr>
              <a:t>mins</a:t>
            </a:r>
            <a:r>
              <a:rPr lang="en-GB" sz="2800" dirty="0">
                <a:latin typeface="Verveine" charset="0"/>
              </a:rPr>
              <a:t>)</a:t>
            </a:r>
          </a:p>
          <a:p>
            <a:pPr algn="ctr"/>
            <a:endParaRPr lang="en-GB" sz="2800" dirty="0">
              <a:latin typeface="Verveine" charset="0"/>
            </a:endParaRPr>
          </a:p>
          <a:p>
            <a:pPr algn="ctr"/>
            <a:r>
              <a:rPr lang="en-GB" sz="2800" dirty="0">
                <a:latin typeface="Verveine" charset="0"/>
              </a:rPr>
              <a:t>Think about causes of these errors </a:t>
            </a:r>
            <a:r>
              <a:rPr lang="en-GB" sz="2800" dirty="0" smtClean="0">
                <a:latin typeface="Verveine" charset="0"/>
              </a:rPr>
              <a:t>(10 </a:t>
            </a:r>
            <a:r>
              <a:rPr lang="en-GB" sz="2800" dirty="0" err="1">
                <a:latin typeface="Verveine" charset="0"/>
              </a:rPr>
              <a:t>mins</a:t>
            </a:r>
            <a:r>
              <a:rPr lang="en-GB" sz="2800" dirty="0">
                <a:latin typeface="Verveine" charset="0"/>
              </a:rPr>
              <a:t>)</a:t>
            </a:r>
          </a:p>
          <a:p>
            <a:pPr algn="ctr"/>
            <a:endParaRPr lang="en-GB" sz="2800" dirty="0">
              <a:latin typeface="Verveine" charset="0"/>
            </a:endParaRPr>
          </a:p>
          <a:p>
            <a:pPr algn="ctr"/>
            <a:r>
              <a:rPr lang="en-GB" sz="2800" dirty="0">
                <a:latin typeface="Verveine" charset="0"/>
              </a:rPr>
              <a:t>Come up with design solutions </a:t>
            </a:r>
            <a:r>
              <a:rPr lang="en-GB" sz="2800" dirty="0" smtClean="0">
                <a:latin typeface="Verveine" charset="0"/>
              </a:rPr>
              <a:t>(20 </a:t>
            </a:r>
            <a:r>
              <a:rPr lang="en-GB" sz="2800" dirty="0" err="1">
                <a:latin typeface="Verveine" charset="0"/>
              </a:rPr>
              <a:t>mins</a:t>
            </a:r>
            <a:r>
              <a:rPr lang="en-GB" sz="2800" dirty="0" smtClean="0">
                <a:latin typeface="Verveine" charset="0"/>
              </a:rPr>
              <a:t>)</a:t>
            </a:r>
            <a:endParaRPr lang="en-GB" sz="2800" dirty="0">
              <a:latin typeface="Verveine" charset="0"/>
            </a:endParaRPr>
          </a:p>
        </p:txBody>
      </p:sp>
    </p:spTree>
    <p:extLst>
      <p:ext uri="{BB962C8B-B14F-4D97-AF65-F5344CB8AC3E}">
        <p14:creationId xmlns:p14="http://schemas.microsoft.com/office/powerpoint/2010/main" val="35043552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 Ambulance-01.jpg"/>
          <p:cNvPicPr>
            <a:picLocks noChangeAspect="1"/>
          </p:cNvPicPr>
          <p:nvPr/>
        </p:nvPicPr>
        <p:blipFill>
          <a:blip r:embed="rId3"/>
          <a:stretch>
            <a:fillRect/>
          </a:stretch>
        </p:blipFill>
        <p:spPr>
          <a:xfrm>
            <a:off x="1887380" y="744380"/>
            <a:ext cx="5369240" cy="5369240"/>
          </a:xfrm>
          <a:prstGeom prst="rect">
            <a:avLst/>
          </a:prstGeom>
          <a:ln>
            <a:solidFill>
              <a:schemeClr val="accent4">
                <a:lumMod val="50000"/>
              </a:schemeClr>
            </a:solidFill>
          </a:ln>
          <a:effectLst/>
        </p:spPr>
      </p:pic>
    </p:spTree>
    <p:extLst>
      <p:ext uri="{BB962C8B-B14F-4D97-AF65-F5344CB8AC3E}">
        <p14:creationId xmlns:p14="http://schemas.microsoft.com/office/powerpoint/2010/main" val="31204105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703" y="397004"/>
            <a:ext cx="3951503" cy="446276"/>
          </a:xfrm>
          <a:prstGeom prst="rect">
            <a:avLst/>
          </a:prstGeom>
          <a:solidFill>
            <a:schemeClr val="bg1">
              <a:alpha val="40000"/>
            </a:schemeClr>
          </a:solidFill>
        </p:spPr>
        <p:txBody>
          <a:bodyPr wrap="none" rtlCol="0">
            <a:spAutoFit/>
          </a:bodyPr>
          <a:lstStyle/>
          <a:p>
            <a:r>
              <a:rPr lang="en-US" sz="2300" b="1" dirty="0">
                <a:latin typeface="DIN-Regular"/>
                <a:cs typeface="DIN-Regular"/>
              </a:rPr>
              <a:t>A</a:t>
            </a:r>
            <a:r>
              <a:rPr lang="en-US" sz="2300" b="1" dirty="0" smtClean="0">
                <a:latin typeface="DIN-Regular"/>
                <a:cs typeface="DIN-Regular"/>
              </a:rPr>
              <a:t>mbulance design evolution</a:t>
            </a:r>
            <a:endParaRPr lang="en-US" sz="2300" b="1" dirty="0">
              <a:latin typeface="DIN-Regular"/>
              <a:cs typeface="DIN-Regular"/>
            </a:endParaRPr>
          </a:p>
        </p:txBody>
      </p:sp>
      <p:pic>
        <p:nvPicPr>
          <p:cNvPr id="3" name="Picture 2" descr="1895 Bellevue_Hospital_Ambulance,_New_York_Times,_189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329" y="2144808"/>
            <a:ext cx="2388997" cy="2021718"/>
          </a:xfrm>
          <a:prstGeom prst="rect">
            <a:avLst/>
          </a:prstGeom>
        </p:spPr>
      </p:pic>
      <p:pic>
        <p:nvPicPr>
          <p:cNvPr id="7" name="Picture 6" descr="1916 Ford-field-ambulanc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5545" y="2156709"/>
            <a:ext cx="3016611" cy="2009817"/>
          </a:xfrm>
          <a:prstGeom prst="rect">
            <a:avLst/>
          </a:prstGeom>
        </p:spPr>
      </p:pic>
      <p:pic>
        <p:nvPicPr>
          <p:cNvPr id="8" name="Picture 7" descr="1948 Cadillac_Miller_Meteor_front_passenger_quarte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83114" y="2156709"/>
            <a:ext cx="2487398" cy="2009817"/>
          </a:xfrm>
          <a:prstGeom prst="rect">
            <a:avLst/>
          </a:prstGeom>
        </p:spPr>
      </p:pic>
      <p:sp>
        <p:nvSpPr>
          <p:cNvPr id="9" name="TextBox 8"/>
          <p:cNvSpPr txBox="1"/>
          <p:nvPr/>
        </p:nvSpPr>
        <p:spPr>
          <a:xfrm>
            <a:off x="352329" y="4208468"/>
            <a:ext cx="1685077" cy="369332"/>
          </a:xfrm>
          <a:prstGeom prst="rect">
            <a:avLst/>
          </a:prstGeom>
          <a:solidFill>
            <a:schemeClr val="bg1">
              <a:alpha val="40000"/>
            </a:schemeClr>
          </a:solidFill>
        </p:spPr>
        <p:txBody>
          <a:bodyPr wrap="none" rtlCol="0">
            <a:spAutoFit/>
          </a:bodyPr>
          <a:lstStyle/>
          <a:p>
            <a:r>
              <a:rPr lang="en-US" dirty="0" smtClean="0">
                <a:latin typeface="DIN-Regular"/>
                <a:cs typeface="DIN-Regular"/>
              </a:rPr>
              <a:t>1895 New York</a:t>
            </a:r>
            <a:endParaRPr lang="en-US" dirty="0">
              <a:latin typeface="DIN-Regular"/>
              <a:cs typeface="DIN-Regular"/>
            </a:endParaRPr>
          </a:p>
        </p:txBody>
      </p:sp>
      <p:sp>
        <p:nvSpPr>
          <p:cNvPr id="10" name="TextBox 9"/>
          <p:cNvSpPr txBox="1"/>
          <p:nvPr/>
        </p:nvSpPr>
        <p:spPr>
          <a:xfrm>
            <a:off x="2985545" y="4208468"/>
            <a:ext cx="1912446" cy="369332"/>
          </a:xfrm>
          <a:prstGeom prst="rect">
            <a:avLst/>
          </a:prstGeom>
          <a:solidFill>
            <a:schemeClr val="bg1">
              <a:alpha val="40000"/>
            </a:schemeClr>
          </a:solidFill>
        </p:spPr>
        <p:txBody>
          <a:bodyPr wrap="none" rtlCol="0">
            <a:spAutoFit/>
          </a:bodyPr>
          <a:lstStyle/>
          <a:p>
            <a:r>
              <a:rPr lang="en-US" dirty="0" smtClean="0">
                <a:latin typeface="DIN-Regular"/>
                <a:cs typeface="DIN-Regular"/>
              </a:rPr>
              <a:t>1916 World War I</a:t>
            </a:r>
            <a:endParaRPr lang="en-US" dirty="0">
              <a:latin typeface="DIN-Regular"/>
              <a:cs typeface="DIN-Regular"/>
            </a:endParaRPr>
          </a:p>
        </p:txBody>
      </p:sp>
      <p:sp>
        <p:nvSpPr>
          <p:cNvPr id="11" name="TextBox 10"/>
          <p:cNvSpPr txBox="1"/>
          <p:nvPr/>
        </p:nvSpPr>
        <p:spPr>
          <a:xfrm>
            <a:off x="6283114" y="4208468"/>
            <a:ext cx="1685077" cy="369332"/>
          </a:xfrm>
          <a:prstGeom prst="rect">
            <a:avLst/>
          </a:prstGeom>
          <a:solidFill>
            <a:schemeClr val="bg1">
              <a:alpha val="40000"/>
            </a:schemeClr>
          </a:solidFill>
        </p:spPr>
        <p:txBody>
          <a:bodyPr wrap="none" rtlCol="0">
            <a:spAutoFit/>
          </a:bodyPr>
          <a:lstStyle/>
          <a:p>
            <a:r>
              <a:rPr lang="en-US" dirty="0" smtClean="0">
                <a:latin typeface="DIN-Regular"/>
                <a:cs typeface="DIN-Regular"/>
              </a:rPr>
              <a:t>1948 New York</a:t>
            </a:r>
            <a:endParaRPr lang="en-US" dirty="0">
              <a:latin typeface="DIN-Regular"/>
              <a:cs typeface="DIN-Regular"/>
            </a:endParaRPr>
          </a:p>
        </p:txBody>
      </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spTree>
    <p:extLst>
      <p:ext uri="{BB962C8B-B14F-4D97-AF65-F5344CB8AC3E}">
        <p14:creationId xmlns:p14="http://schemas.microsoft.com/office/powerpoint/2010/main" val="42862745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703" y="397004"/>
            <a:ext cx="2676722" cy="446276"/>
          </a:xfrm>
          <a:prstGeom prst="rect">
            <a:avLst/>
          </a:prstGeom>
          <a:solidFill>
            <a:schemeClr val="bg1">
              <a:alpha val="40000"/>
            </a:schemeClr>
          </a:solidFill>
        </p:spPr>
        <p:txBody>
          <a:bodyPr wrap="none" rtlCol="0">
            <a:spAutoFit/>
          </a:bodyPr>
          <a:lstStyle/>
          <a:p>
            <a:r>
              <a:rPr lang="en-US" sz="2300" b="1" dirty="0" smtClean="0">
                <a:latin typeface="DIN-Regular"/>
                <a:cs typeface="DIN-Regular"/>
              </a:rPr>
              <a:t>Design challenges</a:t>
            </a:r>
            <a:endParaRPr lang="en-US" sz="2300" b="1" dirty="0">
              <a:latin typeface="DIN-Regular"/>
              <a:cs typeface="DIN-Regular"/>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pic>
        <p:nvPicPr>
          <p:cNvPr id="2" name="Picture 1" descr="challenges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100" y="1014515"/>
            <a:ext cx="1240097" cy="5176735"/>
          </a:xfrm>
          <a:prstGeom prst="rect">
            <a:avLst/>
          </a:prstGeom>
        </p:spPr>
      </p:pic>
      <p:sp>
        <p:nvSpPr>
          <p:cNvPr id="9" name="TextBox 8"/>
          <p:cNvSpPr txBox="1"/>
          <p:nvPr/>
        </p:nvSpPr>
        <p:spPr>
          <a:xfrm>
            <a:off x="1677489" y="5803300"/>
            <a:ext cx="2564383" cy="441146"/>
          </a:xfrm>
          <a:prstGeom prst="rect">
            <a:avLst/>
          </a:prstGeom>
          <a:solidFill>
            <a:schemeClr val="bg1">
              <a:alpha val="40000"/>
            </a:schemeClr>
          </a:solidFill>
        </p:spPr>
        <p:txBody>
          <a:bodyPr wrap="none" rtlCol="0">
            <a:spAutoFit/>
          </a:bodyPr>
          <a:lstStyle/>
          <a:p>
            <a:pPr>
              <a:lnSpc>
                <a:spcPct val="150000"/>
              </a:lnSpc>
            </a:pPr>
            <a:r>
              <a:rPr lang="en-US" sz="1600" dirty="0" smtClean="0">
                <a:latin typeface="Helvetica Neue Medium"/>
                <a:cs typeface="Helvetica Neue Medium"/>
              </a:rPr>
              <a:t>4. Accessibility to patient</a:t>
            </a:r>
            <a:endParaRPr lang="en-US" sz="1600" dirty="0">
              <a:latin typeface="Helvetica Neue Medium"/>
              <a:cs typeface="Helvetica Neue Medium"/>
            </a:endParaRPr>
          </a:p>
        </p:txBody>
      </p:sp>
      <p:sp>
        <p:nvSpPr>
          <p:cNvPr id="3" name="Rectangle 2"/>
          <p:cNvSpPr/>
          <p:nvPr/>
        </p:nvSpPr>
        <p:spPr>
          <a:xfrm>
            <a:off x="1677489" y="1858131"/>
            <a:ext cx="2454211" cy="441146"/>
          </a:xfrm>
          <a:prstGeom prst="rect">
            <a:avLst/>
          </a:prstGeom>
        </p:spPr>
        <p:txBody>
          <a:bodyPr wrap="none">
            <a:spAutoFit/>
          </a:bodyPr>
          <a:lstStyle/>
          <a:p>
            <a:pPr>
              <a:lnSpc>
                <a:spcPct val="150000"/>
              </a:lnSpc>
            </a:pPr>
            <a:r>
              <a:rPr lang="en-US" sz="1600" dirty="0">
                <a:latin typeface="Helvetica Neue Medium"/>
                <a:cs typeface="Helvetica Neue Medium"/>
              </a:rPr>
              <a:t>1. Hygiene and cleaning</a:t>
            </a:r>
          </a:p>
        </p:txBody>
      </p:sp>
      <p:sp>
        <p:nvSpPr>
          <p:cNvPr id="10" name="Rectangle 9"/>
          <p:cNvSpPr/>
          <p:nvPr/>
        </p:nvSpPr>
        <p:spPr>
          <a:xfrm>
            <a:off x="1677489" y="3170337"/>
            <a:ext cx="2184187" cy="441146"/>
          </a:xfrm>
          <a:prstGeom prst="rect">
            <a:avLst/>
          </a:prstGeom>
        </p:spPr>
        <p:txBody>
          <a:bodyPr wrap="none">
            <a:spAutoFit/>
          </a:bodyPr>
          <a:lstStyle/>
          <a:p>
            <a:pPr>
              <a:lnSpc>
                <a:spcPct val="150000"/>
              </a:lnSpc>
            </a:pPr>
            <a:r>
              <a:rPr lang="en-US" sz="1600" dirty="0">
                <a:latin typeface="Helvetica Neue Medium"/>
                <a:cs typeface="Helvetica Neue Medium"/>
              </a:rPr>
              <a:t>2. Patient experience</a:t>
            </a:r>
          </a:p>
        </p:txBody>
      </p:sp>
      <p:sp>
        <p:nvSpPr>
          <p:cNvPr id="11" name="Rectangle 10"/>
          <p:cNvSpPr/>
          <p:nvPr/>
        </p:nvSpPr>
        <p:spPr>
          <a:xfrm>
            <a:off x="1677489" y="4475164"/>
            <a:ext cx="2736647" cy="441146"/>
          </a:xfrm>
          <a:prstGeom prst="rect">
            <a:avLst/>
          </a:prstGeom>
        </p:spPr>
        <p:txBody>
          <a:bodyPr wrap="none">
            <a:spAutoFit/>
          </a:bodyPr>
          <a:lstStyle/>
          <a:p>
            <a:pPr>
              <a:lnSpc>
                <a:spcPct val="150000"/>
              </a:lnSpc>
            </a:pPr>
            <a:r>
              <a:rPr lang="en-US" sz="1600" dirty="0">
                <a:latin typeface="Helvetica Neue Medium"/>
                <a:cs typeface="Helvetica Neue Medium"/>
              </a:rPr>
              <a:t>3. Layout and arrangement</a:t>
            </a:r>
          </a:p>
        </p:txBody>
      </p:sp>
      <p:pic>
        <p:nvPicPr>
          <p:cNvPr id="12" name="Picture 11" descr="challenges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5344" y="1014515"/>
            <a:ext cx="1243888" cy="5190324"/>
          </a:xfrm>
          <a:prstGeom prst="rect">
            <a:avLst/>
          </a:prstGeom>
        </p:spPr>
      </p:pic>
      <p:sp>
        <p:nvSpPr>
          <p:cNvPr id="13" name="Rectangle 12"/>
          <p:cNvSpPr/>
          <p:nvPr/>
        </p:nvSpPr>
        <p:spPr>
          <a:xfrm>
            <a:off x="6087168" y="1865846"/>
            <a:ext cx="2510633" cy="441146"/>
          </a:xfrm>
          <a:prstGeom prst="rect">
            <a:avLst/>
          </a:prstGeom>
        </p:spPr>
        <p:txBody>
          <a:bodyPr wrap="none">
            <a:spAutoFit/>
          </a:bodyPr>
          <a:lstStyle/>
          <a:p>
            <a:pPr>
              <a:lnSpc>
                <a:spcPct val="150000"/>
              </a:lnSpc>
            </a:pPr>
            <a:r>
              <a:rPr lang="en-US" sz="1600" dirty="0">
                <a:latin typeface="Helvetica Neue Medium"/>
                <a:cs typeface="Helvetica Neue Medium"/>
              </a:rPr>
              <a:t>5. Equipment integration</a:t>
            </a:r>
          </a:p>
        </p:txBody>
      </p:sp>
      <p:sp>
        <p:nvSpPr>
          <p:cNvPr id="15" name="Rectangle 14"/>
          <p:cNvSpPr/>
          <p:nvPr/>
        </p:nvSpPr>
        <p:spPr>
          <a:xfrm>
            <a:off x="6087168" y="3170337"/>
            <a:ext cx="1678613" cy="441146"/>
          </a:xfrm>
          <a:prstGeom prst="rect">
            <a:avLst/>
          </a:prstGeom>
        </p:spPr>
        <p:txBody>
          <a:bodyPr wrap="none">
            <a:spAutoFit/>
          </a:bodyPr>
          <a:lstStyle/>
          <a:p>
            <a:pPr>
              <a:lnSpc>
                <a:spcPct val="150000"/>
              </a:lnSpc>
            </a:pPr>
            <a:r>
              <a:rPr lang="en-US" sz="1600" dirty="0" smtClean="0">
                <a:latin typeface="Helvetica Neue Medium"/>
                <a:cs typeface="Helvetica Neue Medium"/>
              </a:rPr>
              <a:t>6. Stock control</a:t>
            </a:r>
            <a:endParaRPr lang="en-US" sz="1600" dirty="0">
              <a:latin typeface="Helvetica Neue Medium"/>
              <a:cs typeface="Helvetica Neue Medium"/>
            </a:endParaRPr>
          </a:p>
        </p:txBody>
      </p:sp>
      <p:sp>
        <p:nvSpPr>
          <p:cNvPr id="16" name="Rectangle 15"/>
          <p:cNvSpPr/>
          <p:nvPr/>
        </p:nvSpPr>
        <p:spPr>
          <a:xfrm>
            <a:off x="6087168" y="4475164"/>
            <a:ext cx="1910061" cy="441146"/>
          </a:xfrm>
          <a:prstGeom prst="rect">
            <a:avLst/>
          </a:prstGeom>
        </p:spPr>
        <p:txBody>
          <a:bodyPr wrap="none">
            <a:spAutoFit/>
          </a:bodyPr>
          <a:lstStyle/>
          <a:p>
            <a:pPr>
              <a:lnSpc>
                <a:spcPct val="150000"/>
              </a:lnSpc>
            </a:pPr>
            <a:r>
              <a:rPr lang="en-US" sz="1600" dirty="0">
                <a:latin typeface="Helvetica Neue Medium"/>
                <a:cs typeface="Helvetica Neue Medium"/>
              </a:rPr>
              <a:t>7</a:t>
            </a:r>
            <a:r>
              <a:rPr lang="en-US" sz="1600" dirty="0" smtClean="0">
                <a:latin typeface="Helvetica Neue Medium"/>
                <a:cs typeface="Helvetica Neue Medium"/>
              </a:rPr>
              <a:t>. Communication</a:t>
            </a:r>
            <a:endParaRPr lang="en-US" sz="1600" dirty="0">
              <a:latin typeface="Helvetica Neue Medium"/>
              <a:cs typeface="Helvetica Neue Medium"/>
            </a:endParaRPr>
          </a:p>
        </p:txBody>
      </p:sp>
      <p:sp>
        <p:nvSpPr>
          <p:cNvPr id="17" name="Rectangle 16"/>
          <p:cNvSpPr/>
          <p:nvPr/>
        </p:nvSpPr>
        <p:spPr>
          <a:xfrm>
            <a:off x="6087168" y="5763693"/>
            <a:ext cx="1682300" cy="441146"/>
          </a:xfrm>
          <a:prstGeom prst="rect">
            <a:avLst/>
          </a:prstGeom>
        </p:spPr>
        <p:txBody>
          <a:bodyPr wrap="none">
            <a:spAutoFit/>
          </a:bodyPr>
          <a:lstStyle/>
          <a:p>
            <a:pPr>
              <a:lnSpc>
                <a:spcPct val="150000"/>
              </a:lnSpc>
            </a:pPr>
            <a:r>
              <a:rPr lang="en-US" sz="1600" dirty="0" smtClean="0">
                <a:latin typeface="Helvetica Neue Medium"/>
                <a:cs typeface="Helvetica Neue Medium"/>
              </a:rPr>
              <a:t>8. Sustainability</a:t>
            </a:r>
            <a:endParaRPr lang="en-US" sz="1600" dirty="0">
              <a:latin typeface="Helvetica Neue Medium"/>
              <a:cs typeface="Helvetica Neue Medium"/>
            </a:endParaRPr>
          </a:p>
        </p:txBody>
      </p:sp>
    </p:spTree>
    <p:extLst>
      <p:ext uri="{BB962C8B-B14F-4D97-AF65-F5344CB8AC3E}">
        <p14:creationId xmlns:p14="http://schemas.microsoft.com/office/powerpoint/2010/main" val="18028269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266703" y="397004"/>
            <a:ext cx="1434969" cy="446276"/>
          </a:xfrm>
          <a:prstGeom prst="rect">
            <a:avLst/>
          </a:prstGeom>
          <a:solidFill>
            <a:schemeClr val="bg1">
              <a:alpha val="40000"/>
            </a:schemeClr>
          </a:solidFill>
        </p:spPr>
        <p:txBody>
          <a:bodyPr wrap="none" rtlCol="0">
            <a:spAutoFit/>
          </a:bodyPr>
          <a:lstStyle/>
          <a:p>
            <a:r>
              <a:rPr lang="en-US" sz="2300" b="1" dirty="0" smtClean="0">
                <a:latin typeface="DIN-Regular"/>
                <a:cs typeface="DIN-Regular"/>
              </a:rPr>
              <a:t>Ride outs</a:t>
            </a:r>
            <a:endParaRPr lang="en-US" sz="2300" b="1" dirty="0">
              <a:latin typeface="DIN-Regular"/>
              <a:cs typeface="DIN-Regular"/>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spTree>
    <p:extLst>
      <p:ext uri="{BB962C8B-B14F-4D97-AF65-F5344CB8AC3E}">
        <p14:creationId xmlns:p14="http://schemas.microsoft.com/office/powerpoint/2010/main" val="39364448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0000005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81785" cy="6858000"/>
          </a:xfrm>
          <a:prstGeom prst="rect">
            <a:avLst/>
          </a:prstGeom>
        </p:spPr>
      </p:pic>
      <p:sp>
        <p:nvSpPr>
          <p:cNvPr id="10" name="TextBox 9"/>
          <p:cNvSpPr txBox="1"/>
          <p:nvPr/>
        </p:nvSpPr>
        <p:spPr>
          <a:xfrm>
            <a:off x="266703" y="397004"/>
            <a:ext cx="1792157" cy="446276"/>
          </a:xfrm>
          <a:prstGeom prst="rect">
            <a:avLst/>
          </a:prstGeom>
          <a:solidFill>
            <a:schemeClr val="bg1">
              <a:alpha val="40000"/>
            </a:schemeClr>
          </a:solidFill>
        </p:spPr>
        <p:txBody>
          <a:bodyPr wrap="none" rtlCol="0">
            <a:spAutoFit/>
          </a:bodyPr>
          <a:lstStyle/>
          <a:p>
            <a:r>
              <a:rPr lang="en-US" sz="2300" b="1" dirty="0" smtClean="0">
                <a:latin typeface="DIN-Regular"/>
                <a:cs typeface="DIN-Regular"/>
              </a:rPr>
              <a:t>1:1 mock up</a:t>
            </a:r>
            <a:endParaRPr lang="en-US" sz="2300" b="1" dirty="0">
              <a:latin typeface="DIN-Regular"/>
              <a:cs typeface="DIN-Regular"/>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spTree>
    <p:extLst>
      <p:ext uri="{BB962C8B-B14F-4D97-AF65-F5344CB8AC3E}">
        <p14:creationId xmlns:p14="http://schemas.microsoft.com/office/powerpoint/2010/main" val="11801895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arison 2.t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5216" y="0"/>
            <a:ext cx="10314432" cy="6858000"/>
          </a:xfrm>
          <a:prstGeom prst="rect">
            <a:avLst/>
          </a:prstGeom>
        </p:spPr>
      </p:pic>
      <p:sp>
        <p:nvSpPr>
          <p:cNvPr id="5" name="TextBox 4"/>
          <p:cNvSpPr txBox="1"/>
          <p:nvPr/>
        </p:nvSpPr>
        <p:spPr>
          <a:xfrm>
            <a:off x="246184" y="397004"/>
            <a:ext cx="3211135" cy="446276"/>
          </a:xfrm>
          <a:prstGeom prst="rect">
            <a:avLst/>
          </a:prstGeom>
          <a:solidFill>
            <a:schemeClr val="bg1">
              <a:alpha val="40000"/>
            </a:schemeClr>
          </a:solidFill>
        </p:spPr>
        <p:txBody>
          <a:bodyPr wrap="none" rtlCol="0">
            <a:spAutoFit/>
          </a:bodyPr>
          <a:lstStyle/>
          <a:p>
            <a:r>
              <a:rPr lang="en-US" sz="2300" b="1" dirty="0" smtClean="0">
                <a:solidFill>
                  <a:srgbClr val="000000"/>
                </a:solidFill>
                <a:latin typeface="DIN-Bold"/>
                <a:cs typeface="DIN-Bold"/>
              </a:rPr>
              <a:t>Comparing old vs. new</a:t>
            </a:r>
            <a:endParaRPr lang="en-US" sz="2300" b="1" dirty="0">
              <a:solidFill>
                <a:srgbClr val="000000"/>
              </a:solidFill>
              <a:latin typeface="DIN-Bold"/>
              <a:cs typeface="DIN-Bold"/>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spTree>
    <p:extLst>
      <p:ext uri="{BB962C8B-B14F-4D97-AF65-F5344CB8AC3E}">
        <p14:creationId xmlns:p14="http://schemas.microsoft.com/office/powerpoint/2010/main" val="37296215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6184" y="397004"/>
            <a:ext cx="4930451" cy="446276"/>
          </a:xfrm>
          <a:prstGeom prst="rect">
            <a:avLst/>
          </a:prstGeom>
          <a:solidFill>
            <a:schemeClr val="bg1">
              <a:alpha val="40000"/>
            </a:schemeClr>
          </a:solidFill>
        </p:spPr>
        <p:txBody>
          <a:bodyPr wrap="none" rtlCol="0">
            <a:spAutoFit/>
          </a:bodyPr>
          <a:lstStyle/>
          <a:p>
            <a:r>
              <a:rPr lang="en-US" sz="2300" b="1" dirty="0" smtClean="0">
                <a:solidFill>
                  <a:srgbClr val="000000"/>
                </a:solidFill>
                <a:latin typeface="DIN-Regular"/>
                <a:cs typeface="DIN-Regular"/>
              </a:rPr>
              <a:t>Median time taken to complete task</a:t>
            </a:r>
            <a:endParaRPr lang="en-US" sz="2300" b="1" dirty="0">
              <a:solidFill>
                <a:srgbClr val="000000"/>
              </a:solidFill>
              <a:latin typeface="DIN-Regular"/>
              <a:cs typeface="DIN-Regular"/>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pic>
        <p:nvPicPr>
          <p:cNvPr id="9" name="Picture 8"/>
          <p:cNvPicPr>
            <a:picLocks noChangeAspect="1"/>
          </p:cNvPicPr>
          <p:nvPr/>
        </p:nvPicPr>
        <p:blipFill>
          <a:blip r:embed="rId4"/>
          <a:stretch>
            <a:fillRect/>
          </a:stretch>
        </p:blipFill>
        <p:spPr>
          <a:xfrm>
            <a:off x="1041400" y="1039552"/>
            <a:ext cx="7061200" cy="5168900"/>
          </a:xfrm>
          <a:prstGeom prst="rect">
            <a:avLst/>
          </a:prstGeom>
        </p:spPr>
      </p:pic>
    </p:spTree>
    <p:extLst>
      <p:ext uri="{BB962C8B-B14F-4D97-AF65-F5344CB8AC3E}">
        <p14:creationId xmlns:p14="http://schemas.microsoft.com/office/powerpoint/2010/main" val="5926686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7"/>
          <p:cNvSpPr/>
          <p:nvPr/>
        </p:nvSpPr>
        <p:spPr>
          <a:xfrm>
            <a:off x="332907" y="222521"/>
            <a:ext cx="1104343" cy="2978"/>
          </a:xfrm>
          <a:prstGeom prst="line">
            <a:avLst/>
          </a:prstGeom>
          <a:ln w="76200" cmpd="sng">
            <a:solidFill>
              <a:schemeClr val="tx1"/>
            </a:solidFill>
            <a:miter lim="400000"/>
          </a:ln>
        </p:spPr>
        <p:txBody>
          <a:bodyPr lIns="0" tIns="0" rIns="0" bIns="0" anchor="ctr"/>
          <a:lstStyle/>
          <a:p>
            <a:pPr defTabSz="257175">
              <a:defRPr sz="1200">
                <a:solidFill>
                  <a:srgbClr val="000000"/>
                </a:solidFill>
                <a:latin typeface="Helvetica"/>
                <a:ea typeface="Helvetica"/>
                <a:cs typeface="Helvetica"/>
                <a:sym typeface="Helvetica"/>
              </a:defRPr>
            </a:pPr>
            <a:endParaRPr sz="1000" dirty="0"/>
          </a:p>
        </p:txBody>
      </p:sp>
      <p:pic>
        <p:nvPicPr>
          <p:cNvPr id="3" name="Picture 2" descr="Applied_Ergonomic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23" y="1006144"/>
            <a:ext cx="3461314" cy="4883319"/>
          </a:xfrm>
          <a:prstGeom prst="rect">
            <a:avLst/>
          </a:prstGeom>
        </p:spPr>
      </p:pic>
      <p:pic>
        <p:nvPicPr>
          <p:cNvPr id="5" name="Picture 4" descr="Screen Shot 2016-03-08 at 16.30.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043" y="1006144"/>
            <a:ext cx="4800726" cy="4883319"/>
          </a:xfrm>
          <a:prstGeom prst="rect">
            <a:avLst/>
          </a:prstGeom>
          <a:ln>
            <a:solidFill>
              <a:schemeClr val="tx1"/>
            </a:solidFill>
          </a:ln>
        </p:spPr>
      </p:pic>
      <p:sp>
        <p:nvSpPr>
          <p:cNvPr id="6" name="TextBox 5"/>
          <p:cNvSpPr txBox="1"/>
          <p:nvPr/>
        </p:nvSpPr>
        <p:spPr>
          <a:xfrm>
            <a:off x="278792" y="281829"/>
            <a:ext cx="2018501" cy="400110"/>
          </a:xfrm>
          <a:prstGeom prst="rect">
            <a:avLst/>
          </a:prstGeom>
          <a:noFill/>
        </p:spPr>
        <p:txBody>
          <a:bodyPr wrap="none" rtlCol="0">
            <a:spAutoFit/>
          </a:bodyPr>
          <a:lstStyle/>
          <a:p>
            <a:r>
              <a:rPr lang="en-US" sz="2000" dirty="0" smtClean="0">
                <a:latin typeface="BentonSans Regular"/>
                <a:cs typeface="BentonSans Regular"/>
              </a:rPr>
              <a:t>25-year History</a:t>
            </a:r>
            <a:endParaRPr lang="en-US" sz="2000" dirty="0">
              <a:latin typeface="BentonSans Regular"/>
              <a:cs typeface="BentonSans Regular"/>
            </a:endParaRPr>
          </a:p>
        </p:txBody>
      </p:sp>
    </p:spTree>
    <p:extLst>
      <p:ext uri="{BB962C8B-B14F-4D97-AF65-F5344CB8AC3E}">
        <p14:creationId xmlns:p14="http://schemas.microsoft.com/office/powerpoint/2010/main" val="2764188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1400" y="1095655"/>
            <a:ext cx="7061200" cy="5105400"/>
          </a:xfrm>
          <a:prstGeom prst="rect">
            <a:avLst/>
          </a:prstGeom>
        </p:spPr>
      </p:pic>
      <p:sp>
        <p:nvSpPr>
          <p:cNvPr id="5" name="TextBox 4"/>
          <p:cNvSpPr txBox="1"/>
          <p:nvPr/>
        </p:nvSpPr>
        <p:spPr>
          <a:xfrm>
            <a:off x="246184" y="397004"/>
            <a:ext cx="5847457" cy="446276"/>
          </a:xfrm>
          <a:prstGeom prst="rect">
            <a:avLst/>
          </a:prstGeom>
          <a:solidFill>
            <a:schemeClr val="bg1">
              <a:alpha val="40000"/>
            </a:schemeClr>
          </a:solidFill>
        </p:spPr>
        <p:txBody>
          <a:bodyPr wrap="none" rtlCol="0">
            <a:spAutoFit/>
          </a:bodyPr>
          <a:lstStyle/>
          <a:p>
            <a:r>
              <a:rPr lang="en-US" sz="2300" b="1" dirty="0" smtClean="0">
                <a:solidFill>
                  <a:srgbClr val="000000"/>
                </a:solidFill>
                <a:latin typeface="DIN-Regular"/>
                <a:cs typeface="DIN-Regular"/>
              </a:rPr>
              <a:t>Median number of contamination episodes</a:t>
            </a:r>
            <a:endParaRPr lang="en-US" sz="2300" b="1" dirty="0">
              <a:solidFill>
                <a:srgbClr val="000000"/>
              </a:solidFill>
              <a:latin typeface="DIN-Regular"/>
              <a:cs typeface="DIN-Regular"/>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spTree>
    <p:extLst>
      <p:ext uri="{BB962C8B-B14F-4D97-AF65-F5344CB8AC3E}">
        <p14:creationId xmlns:p14="http://schemas.microsoft.com/office/powerpoint/2010/main" val="11788165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1400" y="1127287"/>
            <a:ext cx="7061200" cy="5346700"/>
          </a:xfrm>
          <a:prstGeom prst="rect">
            <a:avLst/>
          </a:prstGeom>
        </p:spPr>
      </p:pic>
      <p:sp>
        <p:nvSpPr>
          <p:cNvPr id="5" name="TextBox 4"/>
          <p:cNvSpPr txBox="1"/>
          <p:nvPr/>
        </p:nvSpPr>
        <p:spPr>
          <a:xfrm>
            <a:off x="246184" y="397004"/>
            <a:ext cx="4108817" cy="446276"/>
          </a:xfrm>
          <a:prstGeom prst="rect">
            <a:avLst/>
          </a:prstGeom>
          <a:solidFill>
            <a:schemeClr val="bg1">
              <a:alpha val="40000"/>
            </a:schemeClr>
          </a:solidFill>
        </p:spPr>
        <p:txBody>
          <a:bodyPr wrap="none" rtlCol="0">
            <a:spAutoFit/>
          </a:bodyPr>
          <a:lstStyle/>
          <a:p>
            <a:r>
              <a:rPr lang="en-US" sz="2300" b="1" dirty="0" smtClean="0">
                <a:solidFill>
                  <a:srgbClr val="000000"/>
                </a:solidFill>
                <a:latin typeface="DIN-Regular"/>
                <a:cs typeface="DIN-Regular"/>
              </a:rPr>
              <a:t>Median technical skills score</a:t>
            </a:r>
            <a:endParaRPr lang="en-US" sz="2300" b="1" dirty="0">
              <a:solidFill>
                <a:srgbClr val="000000"/>
              </a:solidFill>
              <a:latin typeface="DIN-Regular"/>
              <a:cs typeface="DIN-Regular"/>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spTree>
    <p:extLst>
      <p:ext uri="{BB962C8B-B14F-4D97-AF65-F5344CB8AC3E}">
        <p14:creationId xmlns:p14="http://schemas.microsoft.com/office/powerpoint/2010/main" val="10372337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bulance cutaw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54" y="0"/>
            <a:ext cx="11295530" cy="6858000"/>
          </a:xfrm>
          <a:prstGeom prst="rect">
            <a:avLst/>
          </a:prstGeom>
        </p:spPr>
      </p:pic>
      <p:sp>
        <p:nvSpPr>
          <p:cNvPr id="10" name="TextBox 9"/>
          <p:cNvSpPr txBox="1"/>
          <p:nvPr/>
        </p:nvSpPr>
        <p:spPr>
          <a:xfrm>
            <a:off x="266703" y="397004"/>
            <a:ext cx="1749197" cy="446276"/>
          </a:xfrm>
          <a:prstGeom prst="rect">
            <a:avLst/>
          </a:prstGeom>
          <a:solidFill>
            <a:schemeClr val="bg1">
              <a:alpha val="40000"/>
            </a:schemeClr>
          </a:solidFill>
        </p:spPr>
        <p:txBody>
          <a:bodyPr wrap="none" rtlCol="0">
            <a:spAutoFit/>
          </a:bodyPr>
          <a:lstStyle/>
          <a:p>
            <a:r>
              <a:rPr lang="en-US" sz="2300" b="1" dirty="0" smtClean="0">
                <a:latin typeface="DIN-Regular"/>
                <a:cs typeface="DIN-Regular"/>
              </a:rPr>
              <a:t>Refinement</a:t>
            </a:r>
            <a:endParaRPr lang="en-US" sz="2300" b="1" dirty="0">
              <a:latin typeface="DIN-Regular"/>
              <a:cs typeface="DIN-Regular"/>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spTree>
    <p:extLst>
      <p:ext uri="{BB962C8B-B14F-4D97-AF65-F5344CB8AC3E}">
        <p14:creationId xmlns:p14="http://schemas.microsoft.com/office/powerpoint/2010/main" val="14014806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tr_Krejci_Expo 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037" y="0"/>
            <a:ext cx="10286075" cy="6858000"/>
          </a:xfrm>
          <a:prstGeom prst="rect">
            <a:avLst/>
          </a:prstGeom>
        </p:spPr>
      </p:pic>
      <p:sp>
        <p:nvSpPr>
          <p:cNvPr id="7" name="TextBox 6"/>
          <p:cNvSpPr txBox="1"/>
          <p:nvPr/>
        </p:nvSpPr>
        <p:spPr>
          <a:xfrm>
            <a:off x="266703" y="397004"/>
            <a:ext cx="2544286" cy="446276"/>
          </a:xfrm>
          <a:prstGeom prst="rect">
            <a:avLst/>
          </a:prstGeom>
          <a:solidFill>
            <a:schemeClr val="bg1">
              <a:alpha val="40000"/>
            </a:schemeClr>
          </a:solidFill>
        </p:spPr>
        <p:txBody>
          <a:bodyPr wrap="none" rtlCol="0">
            <a:spAutoFit/>
          </a:bodyPr>
          <a:lstStyle/>
          <a:p>
            <a:r>
              <a:rPr lang="en-US" sz="2300" b="1" dirty="0" smtClean="0">
                <a:latin typeface="DIN-Regular"/>
                <a:cs typeface="DIN-Regular"/>
              </a:rPr>
              <a:t>Improved interior</a:t>
            </a:r>
            <a:endParaRPr lang="en-US" sz="2300" b="1" dirty="0">
              <a:latin typeface="DIN-Regular"/>
              <a:cs typeface="DIN-Regular"/>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3" y="6068413"/>
            <a:ext cx="8595248" cy="617511"/>
          </a:xfrm>
          <a:prstGeom prst="rect">
            <a:avLst/>
          </a:prstGeom>
        </p:spPr>
      </p:pic>
    </p:spTree>
    <p:extLst>
      <p:ext uri="{BB962C8B-B14F-4D97-AF65-F5344CB8AC3E}">
        <p14:creationId xmlns:p14="http://schemas.microsoft.com/office/powerpoint/2010/main" val="32089241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5 process illustrations-03.png"/>
          <p:cNvPicPr>
            <a:picLocks noChangeAspect="1"/>
          </p:cNvPicPr>
          <p:nvPr/>
        </p:nvPicPr>
        <p:blipFill>
          <a:blip r:embed="rId2"/>
          <a:srcRect/>
          <a:stretch>
            <a:fillRect/>
          </a:stretch>
        </p:blipFill>
        <p:spPr bwMode="auto">
          <a:xfrm>
            <a:off x="-1331913" y="0"/>
            <a:ext cx="6983413" cy="1630363"/>
          </a:xfrm>
          <a:prstGeom prst="rect">
            <a:avLst/>
          </a:prstGeom>
          <a:noFill/>
          <a:ln w="9525">
            <a:noFill/>
            <a:miter lim="800000"/>
            <a:headEnd/>
            <a:tailEnd/>
          </a:ln>
        </p:spPr>
      </p:pic>
      <p:sp>
        <p:nvSpPr>
          <p:cNvPr id="8" name="Rectangle 7"/>
          <p:cNvSpPr/>
          <p:nvPr/>
        </p:nvSpPr>
        <p:spPr>
          <a:xfrm>
            <a:off x="-5868988" y="0"/>
            <a:ext cx="5903913" cy="23495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sz="1800"/>
          </a:p>
        </p:txBody>
      </p:sp>
      <p:sp>
        <p:nvSpPr>
          <p:cNvPr id="9" name="Rectangle 8"/>
          <p:cNvSpPr/>
          <p:nvPr/>
        </p:nvSpPr>
        <p:spPr>
          <a:xfrm>
            <a:off x="1476375" y="0"/>
            <a:ext cx="5903913" cy="23495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sz="1800"/>
          </a:p>
        </p:txBody>
      </p:sp>
      <p:pic>
        <p:nvPicPr>
          <p:cNvPr id="267268" name="Picture 10" descr="Ward pic.jpg"/>
          <p:cNvPicPr>
            <a:picLocks noChangeAspect="1"/>
          </p:cNvPicPr>
          <p:nvPr/>
        </p:nvPicPr>
        <p:blipFill>
          <a:blip r:embed="rId3"/>
          <a:srcRect/>
          <a:stretch>
            <a:fillRect/>
          </a:stretch>
        </p:blipFill>
        <p:spPr bwMode="auto">
          <a:xfrm>
            <a:off x="0" y="1700213"/>
            <a:ext cx="9144000" cy="4300537"/>
          </a:xfrm>
          <a:prstGeom prst="rect">
            <a:avLst/>
          </a:prstGeom>
          <a:noFill/>
          <a:ln w="9525">
            <a:noFill/>
            <a:miter lim="800000"/>
            <a:headEnd/>
            <a:tailEnd/>
          </a:ln>
        </p:spPr>
      </p:pic>
    </p:spTree>
    <p:extLst>
      <p:ext uri="{BB962C8B-B14F-4D97-AF65-F5344CB8AC3E}">
        <p14:creationId xmlns:p14="http://schemas.microsoft.com/office/powerpoint/2010/main" val="37879627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p:cNvPicPr>
            <a:picLocks noChangeAspect="1" noChangeArrowheads="1"/>
          </p:cNvPicPr>
          <p:nvPr/>
        </p:nvPicPr>
        <p:blipFill>
          <a:blip r:embed="rId4"/>
          <a:srcRect/>
          <a:stretch>
            <a:fillRect/>
          </a:stretch>
        </p:blipFill>
        <p:spPr bwMode="auto">
          <a:xfrm>
            <a:off x="1830388" y="536575"/>
            <a:ext cx="5830887" cy="5830888"/>
          </a:xfrm>
          <a:prstGeom prst="rect">
            <a:avLst/>
          </a:prstGeom>
          <a:noFill/>
          <a:ln w="12700">
            <a:noFill/>
            <a:miter lim="800000"/>
            <a:headEnd/>
            <a:tailEnd/>
          </a:ln>
        </p:spPr>
      </p:pic>
      <p:sp>
        <p:nvSpPr>
          <p:cNvPr id="35843" name="Rectangle 3"/>
          <p:cNvSpPr>
            <a:spLocks/>
          </p:cNvSpPr>
          <p:nvPr/>
        </p:nvSpPr>
        <p:spPr bwMode="auto">
          <a:xfrm>
            <a:off x="2976563" y="3983038"/>
            <a:ext cx="4216400" cy="222250"/>
          </a:xfrm>
          <a:prstGeom prst="rect">
            <a:avLst/>
          </a:prstGeom>
          <a:noFill/>
          <a:ln w="12700">
            <a:noFill/>
            <a:miter lim="800000"/>
            <a:headEnd/>
            <a:tailEnd/>
          </a:ln>
        </p:spPr>
        <p:txBody>
          <a:bodyPr lIns="0" tIns="0" rIns="0" bIns="0" anchor="ctr"/>
          <a:lstStyle/>
          <a:p>
            <a:r>
              <a:rPr lang="en-US" sz="2000">
                <a:solidFill>
                  <a:srgbClr val="FFFFFF"/>
                </a:solidFill>
                <a:latin typeface="Helvetica Neue Light"/>
                <a:cs typeface="Helvetica Neue Light"/>
                <a:sym typeface="Myriad Pro" pitchFamily="34" charset="0"/>
              </a:rPr>
              <a:t>4. No flat surface for writing</a:t>
            </a:r>
          </a:p>
        </p:txBody>
      </p:sp>
      <p:sp>
        <p:nvSpPr>
          <p:cNvPr id="35844" name="Rectangle 4"/>
          <p:cNvSpPr>
            <a:spLocks/>
          </p:cNvSpPr>
          <p:nvPr/>
        </p:nvSpPr>
        <p:spPr bwMode="auto">
          <a:xfrm>
            <a:off x="2976563" y="2082800"/>
            <a:ext cx="3319462" cy="347663"/>
          </a:xfrm>
          <a:prstGeom prst="rect">
            <a:avLst/>
          </a:prstGeom>
          <a:noFill/>
          <a:ln w="12700">
            <a:noFill/>
            <a:miter lim="800000"/>
            <a:headEnd/>
            <a:tailEnd/>
          </a:ln>
        </p:spPr>
        <p:txBody>
          <a:bodyPr lIns="0" tIns="0" rIns="0" bIns="0" anchor="ctr"/>
          <a:lstStyle/>
          <a:p>
            <a:r>
              <a:rPr lang="en-US" sz="2000" dirty="0">
                <a:solidFill>
                  <a:srgbClr val="FFFFFF"/>
                </a:solidFill>
                <a:latin typeface="Helvetica Neue Light"/>
                <a:cs typeface="Helvetica Neue Light"/>
              </a:rPr>
              <a:t>1. Patient medication locker</a:t>
            </a:r>
          </a:p>
        </p:txBody>
      </p:sp>
      <p:sp>
        <p:nvSpPr>
          <p:cNvPr id="35845" name="Rectangle 5"/>
          <p:cNvSpPr>
            <a:spLocks/>
          </p:cNvSpPr>
          <p:nvPr/>
        </p:nvSpPr>
        <p:spPr bwMode="auto">
          <a:xfrm>
            <a:off x="2976563" y="3311525"/>
            <a:ext cx="4673600" cy="293688"/>
          </a:xfrm>
          <a:prstGeom prst="rect">
            <a:avLst/>
          </a:prstGeom>
          <a:noFill/>
          <a:ln w="12700">
            <a:noFill/>
            <a:miter lim="800000"/>
            <a:headEnd/>
            <a:tailEnd/>
          </a:ln>
        </p:spPr>
        <p:txBody>
          <a:bodyPr lIns="0" tIns="0" rIns="0" bIns="0" anchor="ctr"/>
          <a:lstStyle/>
          <a:p>
            <a:r>
              <a:rPr lang="en-US" sz="2000">
                <a:solidFill>
                  <a:srgbClr val="FFFFFF"/>
                </a:solidFill>
                <a:latin typeface="Helvetica Neue Light"/>
                <a:cs typeface="Helvetica Neue Light"/>
              </a:rPr>
              <a:t>3. Gloves and apron out of bedspace</a:t>
            </a:r>
          </a:p>
        </p:txBody>
      </p:sp>
      <p:sp>
        <p:nvSpPr>
          <p:cNvPr id="35846" name="Rectangle 6"/>
          <p:cNvSpPr>
            <a:spLocks/>
          </p:cNvSpPr>
          <p:nvPr/>
        </p:nvSpPr>
        <p:spPr bwMode="auto">
          <a:xfrm>
            <a:off x="2976563" y="2700338"/>
            <a:ext cx="3557587" cy="261937"/>
          </a:xfrm>
          <a:prstGeom prst="rect">
            <a:avLst/>
          </a:prstGeom>
          <a:noFill/>
          <a:ln w="12700">
            <a:noFill/>
            <a:miter lim="800000"/>
            <a:headEnd/>
            <a:tailEnd/>
          </a:ln>
        </p:spPr>
        <p:txBody>
          <a:bodyPr lIns="0" tIns="0" rIns="0" bIns="0" anchor="ctr"/>
          <a:lstStyle/>
          <a:p>
            <a:r>
              <a:rPr lang="en-US" sz="2000">
                <a:solidFill>
                  <a:srgbClr val="FFFFFF"/>
                </a:solidFill>
                <a:latin typeface="Helvetica Neue Light"/>
                <a:cs typeface="Helvetica Neue Light"/>
                <a:sym typeface="Myriad Pro" pitchFamily="34" charset="0"/>
              </a:rPr>
              <a:t>2. Nowhere to put sharps bin</a:t>
            </a:r>
          </a:p>
        </p:txBody>
      </p:sp>
      <p:grpSp>
        <p:nvGrpSpPr>
          <p:cNvPr id="2" name="Group 7"/>
          <p:cNvGrpSpPr>
            <a:grpSpLocks/>
          </p:cNvGrpSpPr>
          <p:nvPr/>
        </p:nvGrpSpPr>
        <p:grpSpPr bwMode="auto">
          <a:xfrm>
            <a:off x="53975" y="106363"/>
            <a:ext cx="2382838" cy="2927350"/>
            <a:chOff x="0" y="0"/>
            <a:chExt cx="2330" cy="2864"/>
          </a:xfrm>
        </p:grpSpPr>
        <p:grpSp>
          <p:nvGrpSpPr>
            <p:cNvPr id="268313" name="Group 8"/>
            <p:cNvGrpSpPr>
              <a:grpSpLocks/>
            </p:cNvGrpSpPr>
            <p:nvPr/>
          </p:nvGrpSpPr>
          <p:grpSpPr bwMode="auto">
            <a:xfrm>
              <a:off x="0" y="0"/>
              <a:ext cx="2330" cy="2864"/>
              <a:chOff x="0" y="0"/>
              <a:chExt cx="2330" cy="2864"/>
            </a:xfrm>
          </p:grpSpPr>
          <p:pic>
            <p:nvPicPr>
              <p:cNvPr id="268315" name="Picture 9"/>
              <p:cNvPicPr>
                <a:picLocks noChangeAspect="1" noChangeArrowheads="1"/>
              </p:cNvPicPr>
              <p:nvPr/>
            </p:nvPicPr>
            <p:blipFill>
              <a:blip r:embed="rId5"/>
              <a:srcRect/>
              <a:stretch>
                <a:fillRect/>
              </a:stretch>
            </p:blipFill>
            <p:spPr bwMode="auto">
              <a:xfrm>
                <a:off x="0" y="0"/>
                <a:ext cx="2179" cy="2172"/>
              </a:xfrm>
              <a:prstGeom prst="rect">
                <a:avLst/>
              </a:prstGeom>
              <a:noFill/>
              <a:ln w="12700">
                <a:noFill/>
                <a:miter lim="800000"/>
                <a:headEnd/>
                <a:tailEnd/>
              </a:ln>
            </p:spPr>
          </p:pic>
          <p:sp>
            <p:nvSpPr>
              <p:cNvPr id="268316" name="Oval 10"/>
              <p:cNvSpPr>
                <a:spLocks/>
              </p:cNvSpPr>
              <p:nvPr/>
            </p:nvSpPr>
            <p:spPr bwMode="auto">
              <a:xfrm>
                <a:off x="45" y="75"/>
                <a:ext cx="2097" cy="2097"/>
              </a:xfrm>
              <a:prstGeom prst="ellipse">
                <a:avLst/>
              </a:prstGeom>
              <a:noFill/>
              <a:ln w="127000">
                <a:solidFill>
                  <a:srgbClr val="301869"/>
                </a:solidFill>
                <a:miter lim="800000"/>
                <a:headEnd/>
                <a:tailEnd/>
              </a:ln>
            </p:spPr>
            <p:txBody>
              <a:bodyPr lIns="0" tIns="0" rIns="0" bIns="0"/>
              <a:lstStyle/>
              <a:p>
                <a:endParaRPr lang="en-GB" sz="1800"/>
              </a:p>
            </p:txBody>
          </p:sp>
          <p:sp>
            <p:nvSpPr>
              <p:cNvPr id="268317" name="Freeform 11"/>
              <p:cNvSpPr>
                <a:spLocks/>
              </p:cNvSpPr>
              <p:nvPr/>
            </p:nvSpPr>
            <p:spPr bwMode="auto">
              <a:xfrm>
                <a:off x="601" y="902"/>
                <a:ext cx="1729" cy="196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2993"/>
                    </a:moveTo>
                    <a:lnTo>
                      <a:pt x="21600" y="21600"/>
                    </a:lnTo>
                    <a:lnTo>
                      <a:pt x="19497" y="0"/>
                    </a:lnTo>
                    <a:lnTo>
                      <a:pt x="19297" y="5569"/>
                    </a:lnTo>
                    <a:lnTo>
                      <a:pt x="17794" y="8184"/>
                    </a:lnTo>
                    <a:lnTo>
                      <a:pt x="11739" y="12993"/>
                    </a:lnTo>
                    <a:lnTo>
                      <a:pt x="8358" y="13903"/>
                    </a:lnTo>
                    <a:lnTo>
                      <a:pt x="4038" y="13903"/>
                    </a:lnTo>
                    <a:lnTo>
                      <a:pt x="0" y="12993"/>
                    </a:lnTo>
                    <a:close/>
                    <a:moveTo>
                      <a:pt x="0" y="12993"/>
                    </a:moveTo>
                  </a:path>
                </a:pathLst>
              </a:custGeom>
              <a:solidFill>
                <a:srgbClr val="301869"/>
              </a:solidFill>
              <a:ln w="38100">
                <a:solidFill>
                  <a:schemeClr val="tx1">
                    <a:alpha val="0"/>
                  </a:schemeClr>
                </a:solidFill>
                <a:miter lim="800000"/>
                <a:headEnd/>
                <a:tailEnd/>
              </a:ln>
            </p:spPr>
            <p:txBody>
              <a:bodyPr lIns="0" tIns="0" rIns="0" bIns="0"/>
              <a:lstStyle/>
              <a:p>
                <a:endParaRPr lang="en-GB"/>
              </a:p>
            </p:txBody>
          </p:sp>
        </p:grpSp>
        <p:sp>
          <p:nvSpPr>
            <p:cNvPr id="268314" name="Rectangle 12"/>
            <p:cNvSpPr>
              <a:spLocks/>
            </p:cNvSpPr>
            <p:nvPr/>
          </p:nvSpPr>
          <p:spPr bwMode="auto">
            <a:xfrm>
              <a:off x="1968" y="2236"/>
              <a:ext cx="264" cy="392"/>
            </a:xfrm>
            <a:prstGeom prst="rect">
              <a:avLst/>
            </a:prstGeom>
            <a:noFill/>
            <a:ln w="12700">
              <a:noFill/>
              <a:miter lim="800000"/>
              <a:headEnd/>
              <a:tailEnd/>
            </a:ln>
          </p:spPr>
          <p:txBody>
            <a:bodyPr lIns="0" tIns="0" rIns="0" bIns="0" anchor="ctr"/>
            <a:lstStyle/>
            <a:p>
              <a:r>
                <a:rPr lang="en-US" sz="2500">
                  <a:solidFill>
                    <a:srgbClr val="FFFFFF"/>
                  </a:solidFill>
                </a:rPr>
                <a:t>1</a:t>
              </a:r>
            </a:p>
          </p:txBody>
        </p:sp>
      </p:grpSp>
      <p:grpSp>
        <p:nvGrpSpPr>
          <p:cNvPr id="4" name="Group 13"/>
          <p:cNvGrpSpPr>
            <a:grpSpLocks/>
          </p:cNvGrpSpPr>
          <p:nvPr/>
        </p:nvGrpSpPr>
        <p:grpSpPr bwMode="auto">
          <a:xfrm>
            <a:off x="6257925" y="296863"/>
            <a:ext cx="2806700" cy="2479675"/>
            <a:chOff x="0" y="0"/>
            <a:chExt cx="2746" cy="2424"/>
          </a:xfrm>
        </p:grpSpPr>
        <p:grpSp>
          <p:nvGrpSpPr>
            <p:cNvPr id="268308" name="Group 14"/>
            <p:cNvGrpSpPr>
              <a:grpSpLocks/>
            </p:cNvGrpSpPr>
            <p:nvPr/>
          </p:nvGrpSpPr>
          <p:grpSpPr bwMode="auto">
            <a:xfrm>
              <a:off x="0" y="0"/>
              <a:ext cx="2746" cy="2424"/>
              <a:chOff x="0" y="0"/>
              <a:chExt cx="2746" cy="2424"/>
            </a:xfrm>
          </p:grpSpPr>
          <p:pic>
            <p:nvPicPr>
              <p:cNvPr id="268310" name="Picture 15"/>
              <p:cNvPicPr>
                <a:picLocks noChangeAspect="1" noChangeArrowheads="1"/>
              </p:cNvPicPr>
              <p:nvPr/>
            </p:nvPicPr>
            <p:blipFill>
              <a:blip r:embed="rId6"/>
              <a:srcRect/>
              <a:stretch>
                <a:fillRect/>
              </a:stretch>
            </p:blipFill>
            <p:spPr bwMode="auto">
              <a:xfrm>
                <a:off x="0" y="207"/>
                <a:ext cx="2231" cy="2217"/>
              </a:xfrm>
              <a:prstGeom prst="rect">
                <a:avLst/>
              </a:prstGeom>
              <a:noFill/>
              <a:ln w="12700">
                <a:noFill/>
                <a:miter lim="800000"/>
                <a:headEnd/>
                <a:tailEnd/>
              </a:ln>
            </p:spPr>
          </p:pic>
          <p:sp>
            <p:nvSpPr>
              <p:cNvPr id="268311" name="Oval 16"/>
              <p:cNvSpPr>
                <a:spLocks/>
              </p:cNvSpPr>
              <p:nvPr/>
            </p:nvSpPr>
            <p:spPr bwMode="auto">
              <a:xfrm>
                <a:off x="53" y="253"/>
                <a:ext cx="2125" cy="2125"/>
              </a:xfrm>
              <a:prstGeom prst="ellipse">
                <a:avLst/>
              </a:prstGeom>
              <a:noFill/>
              <a:ln w="127000">
                <a:solidFill>
                  <a:srgbClr val="002368"/>
                </a:solidFill>
                <a:miter lim="800000"/>
                <a:headEnd/>
                <a:tailEnd/>
              </a:ln>
            </p:spPr>
            <p:txBody>
              <a:bodyPr lIns="0" tIns="0" rIns="0" bIns="0"/>
              <a:lstStyle/>
              <a:p>
                <a:endParaRPr lang="en-GB" sz="1800"/>
              </a:p>
            </p:txBody>
          </p:sp>
          <p:sp>
            <p:nvSpPr>
              <p:cNvPr id="268312" name="AutoShape 17"/>
              <p:cNvSpPr>
                <a:spLocks/>
              </p:cNvSpPr>
              <p:nvPr/>
            </p:nvSpPr>
            <p:spPr bwMode="auto">
              <a:xfrm rot="-5754535">
                <a:off x="1059" y="13"/>
                <a:ext cx="1543" cy="1681"/>
              </a:xfrm>
              <a:custGeom>
                <a:avLst/>
                <a:gdLst>
                  <a:gd name="T0" fmla="*/ 0 w 21600"/>
                  <a:gd name="T1" fmla="*/ 0 h 21600"/>
                  <a:gd name="T2" fmla="*/ 21600 w 21600"/>
                  <a:gd name="T3" fmla="*/ 21600 h 21600"/>
                </a:gdLst>
                <a:ahLst/>
                <a:cxnLst>
                  <a:cxn ang="0">
                    <a:pos x="0" y="14259"/>
                  </a:cxn>
                  <a:cxn ang="0">
                    <a:pos x="21600" y="21600"/>
                  </a:cxn>
                  <a:cxn ang="0">
                    <a:pos x="20788" y="0"/>
                  </a:cxn>
                  <a:cxn ang="0">
                    <a:pos x="19205" y="5980"/>
                  </a:cxn>
                  <a:cxn ang="0">
                    <a:pos x="16282" y="10459"/>
                  </a:cxn>
                  <a:cxn ang="0">
                    <a:pos x="11345" y="13214"/>
                  </a:cxn>
                  <a:cxn ang="0">
                    <a:pos x="5543" y="14019"/>
                  </a:cxn>
                  <a:cxn ang="0">
                    <a:pos x="2635" y="13867"/>
                  </a:cxn>
                  <a:cxn ang="0">
                    <a:pos x="0" y="14259"/>
                  </a:cxn>
                  <a:cxn ang="0">
                    <a:pos x="0" y="14259"/>
                  </a:cxn>
                </a:cxnLst>
                <a:rect l="T0" t="T1" r="T2" b="T3"/>
                <a:pathLst>
                  <a:path w="21600" h="21600">
                    <a:moveTo>
                      <a:pt x="0" y="14259"/>
                    </a:moveTo>
                    <a:lnTo>
                      <a:pt x="21600" y="21600"/>
                    </a:lnTo>
                    <a:lnTo>
                      <a:pt x="20788" y="0"/>
                    </a:lnTo>
                    <a:lnTo>
                      <a:pt x="19205" y="5980"/>
                    </a:lnTo>
                    <a:lnTo>
                      <a:pt x="16282" y="10459"/>
                    </a:lnTo>
                    <a:lnTo>
                      <a:pt x="11345" y="13214"/>
                    </a:lnTo>
                    <a:lnTo>
                      <a:pt x="5543" y="14019"/>
                    </a:lnTo>
                    <a:lnTo>
                      <a:pt x="2635" y="13867"/>
                    </a:lnTo>
                    <a:lnTo>
                      <a:pt x="0" y="14259"/>
                    </a:lnTo>
                    <a:close/>
                    <a:moveTo>
                      <a:pt x="0" y="14259"/>
                    </a:moveTo>
                  </a:path>
                </a:pathLst>
              </a:custGeom>
              <a:solidFill>
                <a:srgbClr val="002368"/>
              </a:solidFill>
              <a:ln w="38100">
                <a:solidFill>
                  <a:schemeClr val="tx1">
                    <a:alpha val="0"/>
                  </a:schemeClr>
                </a:solidFill>
                <a:miter lim="800000"/>
                <a:headEnd/>
                <a:tailEnd/>
              </a:ln>
            </p:spPr>
            <p:txBody>
              <a:bodyPr lIns="0" tIns="0" rIns="0" bIns="0"/>
              <a:lstStyle/>
              <a:p>
                <a:endParaRPr lang="en-GB"/>
              </a:p>
            </p:txBody>
          </p:sp>
        </p:grpSp>
        <p:sp>
          <p:nvSpPr>
            <p:cNvPr id="268309" name="Rectangle 18"/>
            <p:cNvSpPr>
              <a:spLocks/>
            </p:cNvSpPr>
            <p:nvPr/>
          </p:nvSpPr>
          <p:spPr bwMode="auto">
            <a:xfrm>
              <a:off x="2176" y="80"/>
              <a:ext cx="264" cy="392"/>
            </a:xfrm>
            <a:prstGeom prst="rect">
              <a:avLst/>
            </a:prstGeom>
            <a:noFill/>
            <a:ln w="12700">
              <a:noFill/>
              <a:miter lim="800000"/>
              <a:headEnd/>
              <a:tailEnd/>
            </a:ln>
          </p:spPr>
          <p:txBody>
            <a:bodyPr lIns="0" tIns="0" rIns="0" bIns="0" anchor="ctr"/>
            <a:lstStyle/>
            <a:p>
              <a:r>
                <a:rPr lang="en-US" sz="2500">
                  <a:solidFill>
                    <a:srgbClr val="FFFFFF"/>
                  </a:solidFill>
                </a:rPr>
                <a:t>2</a:t>
              </a:r>
            </a:p>
          </p:txBody>
        </p:sp>
      </p:grpSp>
      <p:grpSp>
        <p:nvGrpSpPr>
          <p:cNvPr id="6" name="Group 19"/>
          <p:cNvGrpSpPr>
            <a:grpSpLocks/>
          </p:cNvGrpSpPr>
          <p:nvPr/>
        </p:nvGrpSpPr>
        <p:grpSpPr bwMode="auto">
          <a:xfrm>
            <a:off x="130175" y="4205288"/>
            <a:ext cx="2846388" cy="2432050"/>
            <a:chOff x="0" y="0"/>
            <a:chExt cx="2784" cy="2378"/>
          </a:xfrm>
        </p:grpSpPr>
        <p:grpSp>
          <p:nvGrpSpPr>
            <p:cNvPr id="268303" name="Group 20"/>
            <p:cNvGrpSpPr>
              <a:grpSpLocks/>
            </p:cNvGrpSpPr>
            <p:nvPr/>
          </p:nvGrpSpPr>
          <p:grpSpPr bwMode="auto">
            <a:xfrm>
              <a:off x="0" y="0"/>
              <a:ext cx="2784" cy="2378"/>
              <a:chOff x="0" y="0"/>
              <a:chExt cx="2784" cy="2378"/>
            </a:xfrm>
          </p:grpSpPr>
          <p:pic>
            <p:nvPicPr>
              <p:cNvPr id="268305" name="Picture 21"/>
              <p:cNvPicPr>
                <a:picLocks noChangeAspect="1" noChangeArrowheads="1"/>
              </p:cNvPicPr>
              <p:nvPr/>
            </p:nvPicPr>
            <p:blipFill>
              <a:blip r:embed="rId7"/>
              <a:srcRect/>
              <a:stretch>
                <a:fillRect/>
              </a:stretch>
            </p:blipFill>
            <p:spPr bwMode="auto">
              <a:xfrm>
                <a:off x="570" y="0"/>
                <a:ext cx="2214" cy="2198"/>
              </a:xfrm>
              <a:prstGeom prst="rect">
                <a:avLst/>
              </a:prstGeom>
              <a:noFill/>
              <a:ln w="12700">
                <a:noFill/>
                <a:miter lim="800000"/>
                <a:headEnd/>
                <a:tailEnd/>
              </a:ln>
            </p:spPr>
          </p:pic>
          <p:sp>
            <p:nvSpPr>
              <p:cNvPr id="268306" name="Oval 22"/>
              <p:cNvSpPr>
                <a:spLocks/>
              </p:cNvSpPr>
              <p:nvPr/>
            </p:nvSpPr>
            <p:spPr bwMode="auto">
              <a:xfrm>
                <a:off x="601" y="38"/>
                <a:ext cx="2129" cy="2129"/>
              </a:xfrm>
              <a:prstGeom prst="ellipse">
                <a:avLst/>
              </a:prstGeom>
              <a:noFill/>
              <a:ln w="127000">
                <a:solidFill>
                  <a:srgbClr val="42CD6B"/>
                </a:solidFill>
                <a:miter lim="800000"/>
                <a:headEnd/>
                <a:tailEnd/>
              </a:ln>
            </p:spPr>
            <p:txBody>
              <a:bodyPr lIns="0" tIns="0" rIns="0" bIns="0"/>
              <a:lstStyle/>
              <a:p>
                <a:endParaRPr lang="en-GB" sz="1800"/>
              </a:p>
            </p:txBody>
          </p:sp>
          <p:sp>
            <p:nvSpPr>
              <p:cNvPr id="268307" name="Freeform 23"/>
              <p:cNvSpPr>
                <a:spLocks/>
              </p:cNvSpPr>
              <p:nvPr/>
            </p:nvSpPr>
            <p:spPr bwMode="auto">
              <a:xfrm rot="5205123">
                <a:off x="134" y="572"/>
                <a:ext cx="1666" cy="18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4186"/>
                    </a:moveTo>
                    <a:lnTo>
                      <a:pt x="21600" y="21600"/>
                    </a:lnTo>
                    <a:lnTo>
                      <a:pt x="20414" y="0"/>
                    </a:lnTo>
                    <a:lnTo>
                      <a:pt x="19321" y="6992"/>
                    </a:lnTo>
                    <a:lnTo>
                      <a:pt x="16541" y="11181"/>
                    </a:lnTo>
                    <a:lnTo>
                      <a:pt x="11843" y="13757"/>
                    </a:lnTo>
                    <a:lnTo>
                      <a:pt x="6322" y="14510"/>
                    </a:lnTo>
                    <a:lnTo>
                      <a:pt x="3556" y="14368"/>
                    </a:lnTo>
                    <a:lnTo>
                      <a:pt x="0" y="14186"/>
                    </a:lnTo>
                    <a:close/>
                    <a:moveTo>
                      <a:pt x="0" y="14186"/>
                    </a:moveTo>
                  </a:path>
                </a:pathLst>
              </a:custGeom>
              <a:solidFill>
                <a:srgbClr val="42CD6B"/>
              </a:solidFill>
              <a:ln w="38100">
                <a:solidFill>
                  <a:schemeClr val="tx1">
                    <a:alpha val="0"/>
                  </a:schemeClr>
                </a:solidFill>
                <a:miter lim="800000"/>
                <a:headEnd/>
                <a:tailEnd/>
              </a:ln>
            </p:spPr>
            <p:txBody>
              <a:bodyPr lIns="0" tIns="0" rIns="0" bIns="0"/>
              <a:lstStyle/>
              <a:p>
                <a:endParaRPr lang="en-GB"/>
              </a:p>
            </p:txBody>
          </p:sp>
        </p:grpSp>
        <p:sp>
          <p:nvSpPr>
            <p:cNvPr id="268304" name="Rectangle 24"/>
            <p:cNvSpPr>
              <a:spLocks/>
            </p:cNvSpPr>
            <p:nvPr/>
          </p:nvSpPr>
          <p:spPr bwMode="auto">
            <a:xfrm>
              <a:off x="277" y="1928"/>
              <a:ext cx="264" cy="392"/>
            </a:xfrm>
            <a:prstGeom prst="rect">
              <a:avLst/>
            </a:prstGeom>
            <a:noFill/>
            <a:ln w="12700">
              <a:noFill/>
              <a:miter lim="800000"/>
              <a:headEnd/>
              <a:tailEnd/>
            </a:ln>
          </p:spPr>
          <p:txBody>
            <a:bodyPr lIns="0" tIns="0" rIns="0" bIns="0" anchor="ctr"/>
            <a:lstStyle/>
            <a:p>
              <a:r>
                <a:rPr lang="en-US" sz="2500">
                  <a:solidFill>
                    <a:srgbClr val="FFFFFF"/>
                  </a:solidFill>
                </a:rPr>
                <a:t>3</a:t>
              </a:r>
            </a:p>
          </p:txBody>
        </p:sp>
      </p:grpSp>
      <p:grpSp>
        <p:nvGrpSpPr>
          <p:cNvPr id="8" name="Group 25"/>
          <p:cNvGrpSpPr>
            <a:grpSpLocks/>
          </p:cNvGrpSpPr>
          <p:nvPr/>
        </p:nvGrpSpPr>
        <p:grpSpPr bwMode="auto">
          <a:xfrm>
            <a:off x="5867400" y="3852863"/>
            <a:ext cx="3149600" cy="2916237"/>
            <a:chOff x="0" y="0"/>
            <a:chExt cx="3080" cy="2851"/>
          </a:xfrm>
        </p:grpSpPr>
        <p:grpSp>
          <p:nvGrpSpPr>
            <p:cNvPr id="268298" name="Group 26"/>
            <p:cNvGrpSpPr>
              <a:grpSpLocks/>
            </p:cNvGrpSpPr>
            <p:nvPr/>
          </p:nvGrpSpPr>
          <p:grpSpPr bwMode="auto">
            <a:xfrm>
              <a:off x="0" y="0"/>
              <a:ext cx="3080" cy="2851"/>
              <a:chOff x="0" y="0"/>
              <a:chExt cx="3080" cy="2851"/>
            </a:xfrm>
          </p:grpSpPr>
          <p:pic>
            <p:nvPicPr>
              <p:cNvPr id="268300" name="Picture 27"/>
              <p:cNvPicPr>
                <a:picLocks noChangeAspect="1" noChangeArrowheads="1"/>
              </p:cNvPicPr>
              <p:nvPr/>
            </p:nvPicPr>
            <p:blipFill>
              <a:blip r:embed="rId8"/>
              <a:srcRect/>
              <a:stretch>
                <a:fillRect/>
              </a:stretch>
            </p:blipFill>
            <p:spPr bwMode="auto">
              <a:xfrm>
                <a:off x="900" y="649"/>
                <a:ext cx="2180" cy="2202"/>
              </a:xfrm>
              <a:prstGeom prst="rect">
                <a:avLst/>
              </a:prstGeom>
              <a:noFill/>
              <a:ln w="12700">
                <a:noFill/>
                <a:miter lim="800000"/>
                <a:headEnd/>
                <a:tailEnd/>
              </a:ln>
            </p:spPr>
          </p:pic>
          <p:sp>
            <p:nvSpPr>
              <p:cNvPr id="268301" name="Oval 28"/>
              <p:cNvSpPr>
                <a:spLocks/>
              </p:cNvSpPr>
              <p:nvPr/>
            </p:nvSpPr>
            <p:spPr bwMode="auto">
              <a:xfrm>
                <a:off x="952" y="709"/>
                <a:ext cx="2075" cy="2075"/>
              </a:xfrm>
              <a:prstGeom prst="ellipse">
                <a:avLst/>
              </a:prstGeom>
              <a:noFill/>
              <a:ln w="127000">
                <a:solidFill>
                  <a:srgbClr val="91A6CD"/>
                </a:solidFill>
                <a:miter lim="800000"/>
                <a:headEnd/>
                <a:tailEnd/>
              </a:ln>
            </p:spPr>
            <p:txBody>
              <a:bodyPr lIns="0" tIns="0" rIns="0" bIns="0"/>
              <a:lstStyle/>
              <a:p>
                <a:endParaRPr lang="en-GB" sz="1800"/>
              </a:p>
            </p:txBody>
          </p:sp>
          <p:sp>
            <p:nvSpPr>
              <p:cNvPr id="268302" name="Freeform 29"/>
              <p:cNvSpPr>
                <a:spLocks/>
              </p:cNvSpPr>
              <p:nvPr/>
            </p:nvSpPr>
            <p:spPr bwMode="auto">
              <a:xfrm rot="8707615">
                <a:off x="398" y="339"/>
                <a:ext cx="1802" cy="19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2668"/>
                    </a:moveTo>
                    <a:lnTo>
                      <a:pt x="21600" y="21600"/>
                    </a:lnTo>
                    <a:lnTo>
                      <a:pt x="19703" y="0"/>
                    </a:lnTo>
                    <a:lnTo>
                      <a:pt x="19473" y="4753"/>
                    </a:lnTo>
                    <a:lnTo>
                      <a:pt x="17986" y="8299"/>
                    </a:lnTo>
                    <a:lnTo>
                      <a:pt x="13989" y="12137"/>
                    </a:lnTo>
                    <a:lnTo>
                      <a:pt x="9375" y="13780"/>
                    </a:lnTo>
                    <a:lnTo>
                      <a:pt x="5511" y="14002"/>
                    </a:lnTo>
                    <a:lnTo>
                      <a:pt x="0" y="12668"/>
                    </a:lnTo>
                    <a:close/>
                    <a:moveTo>
                      <a:pt x="0" y="12668"/>
                    </a:moveTo>
                  </a:path>
                </a:pathLst>
              </a:custGeom>
              <a:solidFill>
                <a:srgbClr val="91A6CD"/>
              </a:solidFill>
              <a:ln w="38100">
                <a:solidFill>
                  <a:schemeClr val="tx1">
                    <a:alpha val="0"/>
                  </a:schemeClr>
                </a:solidFill>
                <a:miter lim="800000"/>
                <a:headEnd/>
                <a:tailEnd/>
              </a:ln>
            </p:spPr>
            <p:txBody>
              <a:bodyPr lIns="0" tIns="0" rIns="0" bIns="0"/>
              <a:lstStyle/>
              <a:p>
                <a:endParaRPr lang="en-GB"/>
              </a:p>
            </p:txBody>
          </p:sp>
        </p:grpSp>
        <p:sp>
          <p:nvSpPr>
            <p:cNvPr id="268299" name="Rectangle 30"/>
            <p:cNvSpPr>
              <a:spLocks/>
            </p:cNvSpPr>
            <p:nvPr/>
          </p:nvSpPr>
          <p:spPr bwMode="auto">
            <a:xfrm>
              <a:off x="264" y="979"/>
              <a:ext cx="264" cy="392"/>
            </a:xfrm>
            <a:prstGeom prst="rect">
              <a:avLst/>
            </a:prstGeom>
            <a:noFill/>
            <a:ln w="12700">
              <a:noFill/>
              <a:miter lim="800000"/>
              <a:headEnd/>
              <a:tailEnd/>
            </a:ln>
          </p:spPr>
          <p:txBody>
            <a:bodyPr lIns="0" tIns="0" rIns="0" bIns="0" anchor="ctr"/>
            <a:lstStyle/>
            <a:p>
              <a:r>
                <a:rPr lang="en-US" sz="2500">
                  <a:solidFill>
                    <a:srgbClr val="FFFFFF"/>
                  </a:solidFill>
                </a:rPr>
                <a:t>4</a:t>
              </a:r>
            </a:p>
          </p:txBody>
        </p:sp>
      </p:grpSp>
    </p:spTree>
    <p:custDataLst>
      <p:tags r:id="rId1"/>
    </p:custDataLst>
    <p:extLst>
      <p:ext uri="{BB962C8B-B14F-4D97-AF65-F5344CB8AC3E}">
        <p14:creationId xmlns:p14="http://schemas.microsoft.com/office/powerpoint/2010/main" val="1616805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58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4"/>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3584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6"/>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358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8"/>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P spid="35844" grpId="0" autoUpdateAnimBg="0"/>
      <p:bldP spid="35845" grpId="0" autoUpdateAnimBg="0"/>
      <p:bldP spid="3584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555875" y="1125538"/>
            <a:ext cx="2520950" cy="43195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sz="1800"/>
          </a:p>
        </p:txBody>
      </p:sp>
      <p:pic>
        <p:nvPicPr>
          <p:cNvPr id="272387" name="Picture 14" descr="carestation_line-08.jpg"/>
          <p:cNvPicPr>
            <a:picLocks noChangeAspect="1"/>
          </p:cNvPicPr>
          <p:nvPr/>
        </p:nvPicPr>
        <p:blipFill>
          <a:blip r:embed="rId2"/>
          <a:srcRect/>
          <a:stretch>
            <a:fillRect/>
          </a:stretch>
        </p:blipFill>
        <p:spPr bwMode="auto">
          <a:xfrm>
            <a:off x="467544" y="1196752"/>
            <a:ext cx="8280920" cy="5855809"/>
          </a:xfrm>
          <a:prstGeom prst="rect">
            <a:avLst/>
          </a:prstGeom>
          <a:noFill/>
          <a:ln w="9525">
            <a:noFill/>
            <a:miter lim="800000"/>
            <a:headEnd/>
            <a:tailEnd/>
          </a:ln>
        </p:spPr>
      </p:pic>
      <p:pic>
        <p:nvPicPr>
          <p:cNvPr id="272388" name="Picture 3" descr="5 process illustrations-03.png"/>
          <p:cNvPicPr>
            <a:picLocks noChangeAspect="1"/>
          </p:cNvPicPr>
          <p:nvPr/>
        </p:nvPicPr>
        <p:blipFill>
          <a:blip r:embed="rId3"/>
          <a:srcRect/>
          <a:stretch>
            <a:fillRect/>
          </a:stretch>
        </p:blipFill>
        <p:spPr bwMode="auto">
          <a:xfrm>
            <a:off x="-1331913" y="0"/>
            <a:ext cx="6983413" cy="1630363"/>
          </a:xfrm>
          <a:prstGeom prst="rect">
            <a:avLst/>
          </a:prstGeom>
          <a:noFill/>
          <a:ln w="9525">
            <a:noFill/>
            <a:miter lim="800000"/>
            <a:headEnd/>
            <a:tailEnd/>
          </a:ln>
        </p:spPr>
      </p:pic>
      <p:sp>
        <p:nvSpPr>
          <p:cNvPr id="10" name="Rectangle 9"/>
          <p:cNvSpPr/>
          <p:nvPr/>
        </p:nvSpPr>
        <p:spPr>
          <a:xfrm>
            <a:off x="-5868988" y="0"/>
            <a:ext cx="5903913" cy="23495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sz="1800"/>
          </a:p>
        </p:txBody>
      </p:sp>
      <p:sp>
        <p:nvSpPr>
          <p:cNvPr id="11" name="Rectangle 10"/>
          <p:cNvSpPr/>
          <p:nvPr/>
        </p:nvSpPr>
        <p:spPr>
          <a:xfrm>
            <a:off x="1476375" y="0"/>
            <a:ext cx="5903913" cy="155733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GB" sz="1800"/>
          </a:p>
        </p:txBody>
      </p:sp>
    </p:spTree>
    <p:extLst>
      <p:ext uri="{BB962C8B-B14F-4D97-AF65-F5344CB8AC3E}">
        <p14:creationId xmlns:p14="http://schemas.microsoft.com/office/powerpoint/2010/main" val="39384385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carestation in sim.jpg"/>
          <p:cNvPicPr>
            <a:picLocks noChangeAspect="1"/>
          </p:cNvPicPr>
          <p:nvPr/>
        </p:nvPicPr>
        <p:blipFill>
          <a:blip r:embed="rId3"/>
          <a:srcRect l="520" t="1170" r="13831" b="2"/>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2264440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8"/>
          <p:cNvPicPr>
            <a:picLocks noChangeAspect="1" noChangeArrowheads="1"/>
          </p:cNvPicPr>
          <p:nvPr/>
        </p:nvPicPr>
        <p:blipFill>
          <a:blip r:embed="rId2"/>
          <a:srcRect/>
          <a:stretch>
            <a:fillRect/>
          </a:stretch>
        </p:blipFill>
        <p:spPr bwMode="auto">
          <a:xfrm>
            <a:off x="0" y="166688"/>
            <a:ext cx="985838" cy="962025"/>
          </a:xfrm>
          <a:prstGeom prst="rect">
            <a:avLst/>
          </a:prstGeom>
          <a:noFill/>
          <a:ln w="9525">
            <a:noFill/>
            <a:miter lim="800000"/>
            <a:headEnd/>
            <a:tailEnd/>
          </a:ln>
        </p:spPr>
      </p:pic>
      <p:sp>
        <p:nvSpPr>
          <p:cNvPr id="280578" name="Title 1"/>
          <p:cNvSpPr txBox="1">
            <a:spLocks/>
          </p:cNvSpPr>
          <p:nvPr/>
        </p:nvSpPr>
        <p:spPr bwMode="auto">
          <a:xfrm>
            <a:off x="585788" y="173038"/>
            <a:ext cx="8101012" cy="466725"/>
          </a:xfrm>
          <a:prstGeom prst="rect">
            <a:avLst/>
          </a:prstGeom>
          <a:noFill/>
          <a:ln w="9525">
            <a:noFill/>
            <a:miter lim="800000"/>
            <a:headEnd/>
            <a:tailEnd/>
          </a:ln>
        </p:spPr>
        <p:txBody>
          <a:bodyPr lIns="91424" tIns="45712" rIns="91424" bIns="45712" anchor="ctr"/>
          <a:lstStyle/>
          <a:p>
            <a:pPr eaLnBrk="0" hangingPunct="0"/>
            <a:r>
              <a:rPr lang="en-US" sz="3600" dirty="0">
                <a:solidFill>
                  <a:schemeClr val="bg1"/>
                </a:solidFill>
                <a:latin typeface="Helvetica Neue Light"/>
                <a:cs typeface="Helvetica Neue Light"/>
              </a:rPr>
              <a:t>S</a:t>
            </a:r>
            <a:r>
              <a:rPr lang="en-US" sz="3600" dirty="0">
                <a:latin typeface="Helvetica Neue Light"/>
                <a:cs typeface="Helvetica Neue Light"/>
              </a:rPr>
              <a:t>imulation study: link analysis</a:t>
            </a:r>
          </a:p>
        </p:txBody>
      </p:sp>
      <p:pic>
        <p:nvPicPr>
          <p:cNvPr id="280579" name="Picture 2" descr="Link analysis.jpg"/>
          <p:cNvPicPr>
            <a:picLocks noChangeAspect="1"/>
          </p:cNvPicPr>
          <p:nvPr/>
        </p:nvPicPr>
        <p:blipFill>
          <a:blip r:embed="rId3"/>
          <a:srcRect/>
          <a:stretch>
            <a:fillRect/>
          </a:stretch>
        </p:blipFill>
        <p:spPr bwMode="auto">
          <a:xfrm>
            <a:off x="20638" y="1773238"/>
            <a:ext cx="9056687" cy="3311525"/>
          </a:xfrm>
          <a:prstGeom prst="rect">
            <a:avLst/>
          </a:prstGeom>
          <a:noFill/>
          <a:ln w="9525">
            <a:noFill/>
            <a:miter lim="800000"/>
            <a:headEnd/>
            <a:tailEnd/>
          </a:ln>
        </p:spPr>
      </p:pic>
    </p:spTree>
    <p:extLst>
      <p:ext uri="{BB962C8B-B14F-4D97-AF65-F5344CB8AC3E}">
        <p14:creationId xmlns:p14="http://schemas.microsoft.com/office/powerpoint/2010/main" val="14268124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CC010.jpg"/>
          <p:cNvPicPr>
            <a:picLocks noChangeAspect="1"/>
          </p:cNvPicPr>
          <p:nvPr/>
        </p:nvPicPr>
        <p:blipFill>
          <a:blip r:embed="rId2" cstate="print"/>
          <a:stretch>
            <a:fillRect/>
          </a:stretch>
        </p:blipFill>
        <p:spPr>
          <a:xfrm>
            <a:off x="611560" y="332656"/>
            <a:ext cx="4875482" cy="6214091"/>
          </a:xfrm>
          <a:prstGeom prst="rect">
            <a:avLst/>
          </a:prstGeom>
        </p:spPr>
      </p:pic>
      <p:pic>
        <p:nvPicPr>
          <p:cNvPr id="7" name="Picture 4" descr="bmlogo"/>
          <p:cNvPicPr>
            <a:picLocks noChangeAspect="1" noChangeArrowheads="1"/>
          </p:cNvPicPr>
          <p:nvPr/>
        </p:nvPicPr>
        <p:blipFill>
          <a:blip r:embed="rId3"/>
          <a:srcRect/>
          <a:stretch>
            <a:fillRect/>
          </a:stretch>
        </p:blipFill>
        <p:spPr bwMode="auto">
          <a:xfrm>
            <a:off x="6110753" y="5497236"/>
            <a:ext cx="2448868" cy="760071"/>
          </a:xfrm>
          <a:prstGeom prst="rect">
            <a:avLst/>
          </a:prstGeom>
          <a:noFill/>
          <a:ln w="9525">
            <a:noFill/>
            <a:miter lim="800000"/>
            <a:headEnd/>
            <a:tailEnd/>
          </a:ln>
        </p:spPr>
      </p:pic>
    </p:spTree>
    <p:extLst>
      <p:ext uri="{BB962C8B-B14F-4D97-AF65-F5344CB8AC3E}">
        <p14:creationId xmlns:p14="http://schemas.microsoft.com/office/powerpoint/2010/main" val="38642202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7"/>
          <p:cNvSpPr/>
          <p:nvPr/>
        </p:nvSpPr>
        <p:spPr>
          <a:xfrm>
            <a:off x="332907" y="222521"/>
            <a:ext cx="1104343" cy="2978"/>
          </a:xfrm>
          <a:prstGeom prst="line">
            <a:avLst/>
          </a:prstGeom>
          <a:ln w="76200" cmpd="sng">
            <a:solidFill>
              <a:schemeClr val="tx1"/>
            </a:solidFill>
            <a:miter lim="400000"/>
          </a:ln>
        </p:spPr>
        <p:txBody>
          <a:bodyPr lIns="0" tIns="0" rIns="0" bIns="0" anchor="ctr"/>
          <a:lstStyle/>
          <a:p>
            <a:pPr defTabSz="257175">
              <a:defRPr sz="1200">
                <a:solidFill>
                  <a:srgbClr val="000000"/>
                </a:solidFill>
                <a:latin typeface="Helvetica"/>
                <a:ea typeface="Helvetica"/>
                <a:cs typeface="Helvetica"/>
                <a:sym typeface="Helvetica"/>
              </a:defRPr>
            </a:pPr>
            <a:endParaRPr sz="1000" dirty="0"/>
          </a:p>
        </p:txBody>
      </p:sp>
      <p:sp>
        <p:nvSpPr>
          <p:cNvPr id="2" name="TextBox 1"/>
          <p:cNvSpPr txBox="1"/>
          <p:nvPr/>
        </p:nvSpPr>
        <p:spPr>
          <a:xfrm>
            <a:off x="278792" y="281829"/>
            <a:ext cx="2083646" cy="400110"/>
          </a:xfrm>
          <a:prstGeom prst="rect">
            <a:avLst/>
          </a:prstGeom>
          <a:noFill/>
        </p:spPr>
        <p:txBody>
          <a:bodyPr wrap="none" rtlCol="0">
            <a:spAutoFit/>
          </a:bodyPr>
          <a:lstStyle/>
          <a:p>
            <a:r>
              <a:rPr lang="en-US" sz="2000" dirty="0" smtClean="0">
                <a:latin typeface="BentonSans Regular"/>
                <a:cs typeface="BentonSans Regular"/>
              </a:rPr>
              <a:t>Business Driven</a:t>
            </a:r>
            <a:endParaRPr lang="en-US" sz="2000" dirty="0">
              <a:latin typeface="BentonSans Regular"/>
              <a:cs typeface="BentonSans Regular"/>
            </a:endParaRPr>
          </a:p>
        </p:txBody>
      </p:sp>
      <p:pic>
        <p:nvPicPr>
          <p:cNvPr id="3" name="Picture 2" descr="Life Examined HHCD images_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2" y="1316937"/>
            <a:ext cx="4600073" cy="4600073"/>
          </a:xfrm>
          <a:prstGeom prst="rect">
            <a:avLst/>
          </a:prstGeom>
        </p:spPr>
      </p:pic>
      <p:pic>
        <p:nvPicPr>
          <p:cNvPr id="5" name="Picture 4" descr="Life Examined HHCD images_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073" y="1316936"/>
            <a:ext cx="4600073" cy="4600073"/>
          </a:xfrm>
          <a:prstGeom prst="rect">
            <a:avLst/>
          </a:prstGeom>
        </p:spPr>
      </p:pic>
    </p:spTree>
    <p:extLst>
      <p:ext uri="{BB962C8B-B14F-4D97-AF65-F5344CB8AC3E}">
        <p14:creationId xmlns:p14="http://schemas.microsoft.com/office/powerpoint/2010/main" val="167801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7"/>
          <p:cNvSpPr/>
          <p:nvPr/>
        </p:nvSpPr>
        <p:spPr>
          <a:xfrm>
            <a:off x="332907" y="222521"/>
            <a:ext cx="1104343" cy="2978"/>
          </a:xfrm>
          <a:prstGeom prst="line">
            <a:avLst/>
          </a:prstGeom>
          <a:ln w="76200" cmpd="sng">
            <a:solidFill>
              <a:schemeClr val="tx1"/>
            </a:solidFill>
            <a:miter lim="400000"/>
          </a:ln>
        </p:spPr>
        <p:txBody>
          <a:bodyPr lIns="0" tIns="0" rIns="0" bIns="0" anchor="ctr"/>
          <a:lstStyle/>
          <a:p>
            <a:pPr defTabSz="257175">
              <a:defRPr sz="1200">
                <a:solidFill>
                  <a:srgbClr val="000000"/>
                </a:solidFill>
                <a:latin typeface="Helvetica"/>
                <a:ea typeface="Helvetica"/>
                <a:cs typeface="Helvetica"/>
                <a:sym typeface="Helvetica"/>
              </a:defRPr>
            </a:pPr>
            <a:endParaRPr sz="1000" dirty="0"/>
          </a:p>
        </p:txBody>
      </p:sp>
      <p:sp>
        <p:nvSpPr>
          <p:cNvPr id="2" name="TextBox 1"/>
          <p:cNvSpPr txBox="1"/>
          <p:nvPr/>
        </p:nvSpPr>
        <p:spPr>
          <a:xfrm>
            <a:off x="278792" y="281829"/>
            <a:ext cx="2406299" cy="400110"/>
          </a:xfrm>
          <a:prstGeom prst="rect">
            <a:avLst/>
          </a:prstGeom>
          <a:noFill/>
        </p:spPr>
        <p:txBody>
          <a:bodyPr wrap="none" rtlCol="0">
            <a:spAutoFit/>
          </a:bodyPr>
          <a:lstStyle/>
          <a:p>
            <a:r>
              <a:rPr lang="en-US" sz="2000" dirty="0" smtClean="0">
                <a:latin typeface="BentonSans Regular"/>
                <a:cs typeface="BentonSans Regular"/>
              </a:rPr>
              <a:t>Community Facing</a:t>
            </a:r>
            <a:endParaRPr lang="en-US" sz="2000" dirty="0">
              <a:latin typeface="BentonSans Regular"/>
              <a:cs typeface="BentonSans Regular"/>
            </a:endParaRPr>
          </a:p>
        </p:txBody>
      </p:sp>
      <p:pic>
        <p:nvPicPr>
          <p:cNvPr id="3" name="Picture 2" descr="Life Examined HHCD images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4" y="1322388"/>
            <a:ext cx="4642317" cy="4619783"/>
          </a:xfrm>
          <a:prstGeom prst="rect">
            <a:avLst/>
          </a:prstGeom>
        </p:spPr>
      </p:pic>
      <p:pic>
        <p:nvPicPr>
          <p:cNvPr id="5" name="Picture 4" descr="Life Examined HHCD images_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805" y="1322388"/>
            <a:ext cx="4619783" cy="4619783"/>
          </a:xfrm>
          <a:prstGeom prst="rect">
            <a:avLst/>
          </a:prstGeom>
        </p:spPr>
      </p:pic>
    </p:spTree>
    <p:extLst>
      <p:ext uri="{BB962C8B-B14F-4D97-AF65-F5344CB8AC3E}">
        <p14:creationId xmlns:p14="http://schemas.microsoft.com/office/powerpoint/2010/main" val="2736651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7"/>
          <p:cNvSpPr/>
          <p:nvPr/>
        </p:nvSpPr>
        <p:spPr>
          <a:xfrm>
            <a:off x="332907" y="222521"/>
            <a:ext cx="1104343" cy="2978"/>
          </a:xfrm>
          <a:prstGeom prst="line">
            <a:avLst/>
          </a:prstGeom>
          <a:ln w="76200" cmpd="sng">
            <a:solidFill>
              <a:schemeClr val="tx1"/>
            </a:solidFill>
            <a:miter lim="400000"/>
          </a:ln>
        </p:spPr>
        <p:txBody>
          <a:bodyPr lIns="0" tIns="0" rIns="0" bIns="0" anchor="ctr"/>
          <a:lstStyle/>
          <a:p>
            <a:pPr defTabSz="257175">
              <a:defRPr sz="1200">
                <a:solidFill>
                  <a:srgbClr val="000000"/>
                </a:solidFill>
                <a:latin typeface="Helvetica"/>
                <a:ea typeface="Helvetica"/>
                <a:cs typeface="Helvetica"/>
                <a:sym typeface="Helvetica"/>
              </a:defRPr>
            </a:pPr>
            <a:endParaRPr sz="1000" dirty="0"/>
          </a:p>
        </p:txBody>
      </p:sp>
      <p:sp>
        <p:nvSpPr>
          <p:cNvPr id="2" name="TextBox 1"/>
          <p:cNvSpPr txBox="1"/>
          <p:nvPr/>
        </p:nvSpPr>
        <p:spPr>
          <a:xfrm>
            <a:off x="278792" y="281829"/>
            <a:ext cx="1743810" cy="400110"/>
          </a:xfrm>
          <a:prstGeom prst="rect">
            <a:avLst/>
          </a:prstGeom>
          <a:noFill/>
        </p:spPr>
        <p:txBody>
          <a:bodyPr wrap="none" rtlCol="0">
            <a:spAutoFit/>
          </a:bodyPr>
          <a:lstStyle/>
          <a:p>
            <a:r>
              <a:rPr lang="en-US" sz="2000" dirty="0" smtClean="0">
                <a:latin typeface="BentonSans Regular"/>
                <a:cs typeface="BentonSans Regular"/>
              </a:rPr>
              <a:t>Public Facing</a:t>
            </a:r>
            <a:endParaRPr lang="en-US" sz="2000" dirty="0">
              <a:latin typeface="BentonSans Regular"/>
              <a:cs typeface="BentonSans Regular"/>
            </a:endParaRPr>
          </a:p>
        </p:txBody>
      </p:sp>
      <p:pic>
        <p:nvPicPr>
          <p:cNvPr id="3" name="Picture 2" descr="Life Examined HHCD images_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2" y="1322388"/>
            <a:ext cx="4625600" cy="4625600"/>
          </a:xfrm>
          <a:prstGeom prst="rect">
            <a:avLst/>
          </a:prstGeom>
        </p:spPr>
      </p:pic>
      <p:pic>
        <p:nvPicPr>
          <p:cNvPr id="5" name="Picture 4" descr="Life Examined HHCD images_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815" y="1322387"/>
            <a:ext cx="4625601" cy="4625601"/>
          </a:xfrm>
          <a:prstGeom prst="rect">
            <a:avLst/>
          </a:prstGeom>
        </p:spPr>
      </p:pic>
    </p:spTree>
    <p:extLst>
      <p:ext uri="{BB962C8B-B14F-4D97-AF65-F5344CB8AC3E}">
        <p14:creationId xmlns:p14="http://schemas.microsoft.com/office/powerpoint/2010/main" val="73285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8 activiti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907" y="1663815"/>
            <a:ext cx="8270839" cy="43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hape 47"/>
          <p:cNvSpPr/>
          <p:nvPr/>
        </p:nvSpPr>
        <p:spPr>
          <a:xfrm>
            <a:off x="332907" y="222521"/>
            <a:ext cx="1104343" cy="2978"/>
          </a:xfrm>
          <a:prstGeom prst="line">
            <a:avLst/>
          </a:prstGeom>
          <a:ln w="76200" cmpd="sng">
            <a:solidFill>
              <a:schemeClr val="tx1"/>
            </a:solidFill>
            <a:miter lim="400000"/>
          </a:ln>
        </p:spPr>
        <p:txBody>
          <a:bodyPr lIns="0" tIns="0" rIns="0" bIns="0" anchor="ctr"/>
          <a:lstStyle/>
          <a:p>
            <a:pPr defTabSz="257175">
              <a:defRPr sz="1200">
                <a:solidFill>
                  <a:srgbClr val="000000"/>
                </a:solidFill>
                <a:latin typeface="Helvetica"/>
                <a:ea typeface="Helvetica"/>
                <a:cs typeface="Helvetica"/>
                <a:sym typeface="Helvetica"/>
              </a:defRPr>
            </a:pPr>
            <a:endParaRPr sz="1000" dirty="0"/>
          </a:p>
        </p:txBody>
      </p:sp>
      <p:sp>
        <p:nvSpPr>
          <p:cNvPr id="2" name="TextBox 1"/>
          <p:cNvSpPr txBox="1"/>
          <p:nvPr/>
        </p:nvSpPr>
        <p:spPr>
          <a:xfrm>
            <a:off x="278792" y="281829"/>
            <a:ext cx="2094675" cy="400110"/>
          </a:xfrm>
          <a:prstGeom prst="rect">
            <a:avLst/>
          </a:prstGeom>
          <a:noFill/>
        </p:spPr>
        <p:txBody>
          <a:bodyPr wrap="none" rtlCol="0">
            <a:spAutoFit/>
          </a:bodyPr>
          <a:lstStyle/>
          <a:p>
            <a:r>
              <a:rPr lang="en-US" sz="2000" dirty="0" smtClean="0">
                <a:latin typeface="BentonSans Regular"/>
                <a:cs typeface="BentonSans Regular"/>
              </a:rPr>
              <a:t>4 Stage Process</a:t>
            </a:r>
            <a:endParaRPr lang="en-US" sz="2000" dirty="0">
              <a:latin typeface="BentonSans Regular"/>
              <a:cs typeface="BentonSans Regular"/>
            </a:endParaRPr>
          </a:p>
        </p:txBody>
      </p:sp>
    </p:spTree>
    <p:extLst>
      <p:ext uri="{BB962C8B-B14F-4D97-AF65-F5344CB8AC3E}">
        <p14:creationId xmlns:p14="http://schemas.microsoft.com/office/powerpoint/2010/main" val="3403007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 visitors.jpg"/>
          <p:cNvPicPr>
            <a:picLocks noChangeAspect="1"/>
          </p:cNvPicPr>
          <p:nvPr/>
        </p:nvPicPr>
        <p:blipFill>
          <a:blip r:embed="rId3" cstate="print"/>
          <a:stretch>
            <a:fillRect/>
          </a:stretch>
        </p:blipFill>
        <p:spPr>
          <a:xfrm>
            <a:off x="176784" y="73152"/>
            <a:ext cx="8790432" cy="6711696"/>
          </a:xfrm>
          <a:prstGeom prst="rect">
            <a:avLst/>
          </a:prstGeom>
        </p:spPr>
      </p:pic>
      <p:sp>
        <p:nvSpPr>
          <p:cNvPr id="4" name="Rectangle 3"/>
          <p:cNvSpPr/>
          <p:nvPr/>
        </p:nvSpPr>
        <p:spPr>
          <a:xfrm>
            <a:off x="539552" y="404664"/>
            <a:ext cx="8064896" cy="5832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971600" y="5085184"/>
            <a:ext cx="2160240"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516216" y="4797152"/>
            <a:ext cx="2160240"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076056" y="5085184"/>
            <a:ext cx="3312368"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092280" y="5229200"/>
            <a:ext cx="21602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4"/>
          <p:cNvSpPr txBox="1">
            <a:spLocks noChangeArrowheads="1"/>
          </p:cNvSpPr>
          <p:nvPr/>
        </p:nvSpPr>
        <p:spPr bwMode="auto">
          <a:xfrm>
            <a:off x="3491880" y="3140968"/>
            <a:ext cx="20712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GB" sz="2800" dirty="0" smtClean="0">
                <a:latin typeface="Verveine" charset="0"/>
              </a:rPr>
              <a:t>Hospital scenario</a:t>
            </a:r>
            <a:endParaRPr lang="en-GB" sz="2800" b="1" dirty="0">
              <a:latin typeface="Verveine" charset="0"/>
            </a:endParaRPr>
          </a:p>
        </p:txBody>
      </p:sp>
    </p:spTree>
    <p:extLst>
      <p:ext uri="{BB962C8B-B14F-4D97-AF65-F5344CB8AC3E}">
        <p14:creationId xmlns:p14="http://schemas.microsoft.com/office/powerpoint/2010/main" val="17075461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 patient in bed.jpg"/>
          <p:cNvPicPr>
            <a:picLocks noChangeAspect="1"/>
          </p:cNvPicPr>
          <p:nvPr/>
        </p:nvPicPr>
        <p:blipFill>
          <a:blip r:embed="rId3" cstate="print"/>
          <a:stretch>
            <a:fillRect/>
          </a:stretch>
        </p:blipFill>
        <p:spPr>
          <a:xfrm>
            <a:off x="0" y="184615"/>
            <a:ext cx="9144000" cy="6488770"/>
          </a:xfrm>
          <a:prstGeom prst="rect">
            <a:avLst/>
          </a:prstGeom>
        </p:spPr>
      </p:pic>
      <p:sp>
        <p:nvSpPr>
          <p:cNvPr id="5" name="TextBox 4"/>
          <p:cNvSpPr txBox="1">
            <a:spLocks noChangeArrowheads="1"/>
          </p:cNvSpPr>
          <p:nvPr/>
        </p:nvSpPr>
        <p:spPr bwMode="auto">
          <a:xfrm>
            <a:off x="539552" y="463312"/>
            <a:ext cx="633670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2800" dirty="0" smtClean="0">
                <a:latin typeface="Verveine" charset="0"/>
              </a:rPr>
              <a:t>1</a:t>
            </a:r>
            <a:r>
              <a:rPr lang="en-GB" sz="2800" dirty="0">
                <a:latin typeface="Verveine" charset="0"/>
              </a:rPr>
              <a:t>. Mr Smith has had successful surgery to remove bowel cancer.</a:t>
            </a:r>
          </a:p>
          <a:p>
            <a:endParaRPr lang="en-GB" sz="2800" dirty="0">
              <a:latin typeface="Verveine" charset="0"/>
            </a:endParaRPr>
          </a:p>
          <a:p>
            <a:r>
              <a:rPr lang="en-GB" sz="2800" dirty="0">
                <a:latin typeface="Verveine" charset="0"/>
              </a:rPr>
              <a:t> </a:t>
            </a:r>
            <a:r>
              <a:rPr lang="en-GB" sz="2800" dirty="0" smtClean="0">
                <a:latin typeface="Verveine" charset="0"/>
              </a:rPr>
              <a:t>- Antibiotics</a:t>
            </a:r>
            <a:endParaRPr lang="en-GB" sz="2800" dirty="0">
              <a:latin typeface="Verveine" charset="0"/>
            </a:endParaRPr>
          </a:p>
          <a:p>
            <a:r>
              <a:rPr lang="en-GB" sz="2800" dirty="0">
                <a:latin typeface="Verveine" charset="0"/>
              </a:rPr>
              <a:t> </a:t>
            </a:r>
            <a:r>
              <a:rPr lang="en-GB" sz="2800" dirty="0" smtClean="0">
                <a:latin typeface="Verveine" charset="0"/>
              </a:rPr>
              <a:t>- Chest </a:t>
            </a:r>
            <a:r>
              <a:rPr lang="en-GB" sz="2800" dirty="0">
                <a:latin typeface="Verveine" charset="0"/>
              </a:rPr>
              <a:t>physiotherapy</a:t>
            </a:r>
          </a:p>
          <a:p>
            <a:r>
              <a:rPr lang="en-GB" sz="2800" dirty="0">
                <a:latin typeface="Verveine" charset="0"/>
              </a:rPr>
              <a:t> </a:t>
            </a:r>
            <a:r>
              <a:rPr lang="en-GB" sz="2800" dirty="0" smtClean="0">
                <a:latin typeface="Verveine" charset="0"/>
              </a:rPr>
              <a:t>- Neighbouring </a:t>
            </a:r>
            <a:r>
              <a:rPr lang="en-GB" sz="2800" dirty="0">
                <a:latin typeface="Verveine" charset="0"/>
              </a:rPr>
              <a:t>patient has known </a:t>
            </a:r>
            <a:r>
              <a:rPr lang="en-GB" sz="2800" dirty="0" smtClean="0">
                <a:latin typeface="Verveine" charset="0"/>
              </a:rPr>
              <a:t>infection</a:t>
            </a:r>
            <a:endParaRPr lang="en-GB" sz="2800" dirty="0">
              <a:latin typeface="Verveine" charset="0"/>
            </a:endParaRPr>
          </a:p>
        </p:txBody>
      </p:sp>
    </p:spTree>
    <p:extLst>
      <p:ext uri="{BB962C8B-B14F-4D97-AF65-F5344CB8AC3E}">
        <p14:creationId xmlns:p14="http://schemas.microsoft.com/office/powerpoint/2010/main" val="262377991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8.3|6.9|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4493</TotalTime>
  <Words>1190</Words>
  <Application>Microsoft Macintosh PowerPoint</Application>
  <PresentationFormat>On-screen Show (4:3)</PresentationFormat>
  <Paragraphs>197</Paragraphs>
  <Slides>39</Slides>
  <Notes>35</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the clinical research question</dc:title>
  <dc:creator>Oliver Anderson</dc:creator>
  <cp:lastModifiedBy>Jonathan West</cp:lastModifiedBy>
  <cp:revision>265</cp:revision>
  <cp:lastPrinted>2016-06-27T15:11:13Z</cp:lastPrinted>
  <dcterms:created xsi:type="dcterms:W3CDTF">2011-11-28T03:07:21Z</dcterms:created>
  <dcterms:modified xsi:type="dcterms:W3CDTF">2016-06-27T15:27:35Z</dcterms:modified>
</cp:coreProperties>
</file>